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96" r:id="rId2"/>
    <p:sldId id="497" r:id="rId3"/>
    <p:sldId id="517" r:id="rId4"/>
    <p:sldId id="499" r:id="rId5"/>
    <p:sldId id="506" r:id="rId6"/>
    <p:sldId id="501" r:id="rId7"/>
    <p:sldId id="508" r:id="rId8"/>
    <p:sldId id="507" r:id="rId9"/>
    <p:sldId id="510" r:id="rId10"/>
    <p:sldId id="516" r:id="rId11"/>
    <p:sldId id="503" r:id="rId12"/>
    <p:sldId id="505" r:id="rId13"/>
    <p:sldId id="512" r:id="rId14"/>
    <p:sldId id="513" r:id="rId15"/>
    <p:sldId id="504" r:id="rId16"/>
  </p:sldIdLst>
  <p:sldSz cx="9144000" cy="6858000" type="screen4x3"/>
  <p:notesSz cx="6794500" cy="99314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ffoni Gianluca" initials="MG" lastIdx="1" clrIdx="0">
    <p:extLst>
      <p:ext uri="{19B8F6BF-5375-455C-9EA6-DF929625EA0E}">
        <p15:presenceInfo xmlns:p15="http://schemas.microsoft.com/office/powerpoint/2012/main" userId="S::Gianluca.Maffoni@ersaf.lombardia.it::48e3e5f5-45be-4edb-8b9e-42d02950c601" providerId="AD"/>
      </p:ext>
    </p:extLst>
  </p:cmAuthor>
  <p:cmAuthor id="2" name="Alghisi Erica" initials="AE" lastIdx="1" clrIdx="1">
    <p:extLst>
      <p:ext uri="{19B8F6BF-5375-455C-9EA6-DF929625EA0E}">
        <p15:presenceInfo xmlns:p15="http://schemas.microsoft.com/office/powerpoint/2012/main" userId="S::Erica.Alghisi@ersaf.lombardia.it::7dc19c70-3791-41b5-8232-e62be4cc8ca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8AF2"/>
    <a:srgbClr val="008E40"/>
    <a:srgbClr val="2C65AA"/>
    <a:srgbClr val="0070C0"/>
    <a:srgbClr val="2FA6FF"/>
    <a:srgbClr val="0086EA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2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116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789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DF4F8-0D7A-451A-B162-42F2B5E5A35B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4274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7890" y="9434274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36286-4B61-41E8-989B-12D065322D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40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01605-F0DA-4465-A0DA-759F9D0BDD16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645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9966D-3988-48E0-9340-8E24942F55B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496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9966D-3988-48E0-9340-8E24942F55B8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9354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598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171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09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097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626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14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911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995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19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923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4696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803400"/>
            <a:ext cx="8153400" cy="4368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EBFB2-93E7-4DF1-92D6-1E913952C5EF}" type="datetime1">
              <a:rPr lang="en-US" smtClean="0"/>
              <a:pPr>
                <a:defRPr/>
              </a:pPr>
              <a:t>11/20/2020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ARCGIS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CBE24-59D8-D04F-AD13-3A6B120442B7}" type="datetimeFigureOut">
              <a:rPr lang="it-IT" smtClean="0"/>
              <a:pPr/>
              <a:t>20/11/2020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1F7C9-4C24-1847-9F3E-04F25A57A70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69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5DE6286-B7C3-4168-929E-6DFEB01C4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5971"/>
            <a:ext cx="9144000" cy="53766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C70ABF9-6AC2-463E-8BC9-270F5988B2CD}"/>
              </a:ext>
            </a:extLst>
          </p:cNvPr>
          <p:cNvSpPr txBox="1"/>
          <p:nvPr/>
        </p:nvSpPr>
        <p:spPr>
          <a:xfrm>
            <a:off x="1496843" y="3265214"/>
            <a:ext cx="6186311" cy="95410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600" b="1" i="0" u="none" strike="noStrike" baseline="0" dirty="0">
                <a:solidFill>
                  <a:schemeClr val="bg1"/>
                </a:solidFill>
                <a:latin typeface="Helvetica" panose="020B0604020202020204" pitchFamily="34" charset="0"/>
              </a:rPr>
              <a:t>Esperienze in Lombardia </a:t>
            </a:r>
          </a:p>
          <a:p>
            <a:pPr algn="ctr"/>
            <a:r>
              <a:rPr lang="it-IT" sz="2000" b="1" i="1" u="none" strike="noStrike" baseline="0" dirty="0">
                <a:solidFill>
                  <a:schemeClr val="bg1"/>
                </a:solidFill>
                <a:latin typeface="Helvetica" panose="020B0604020202020204" pitchFamily="34" charset="0"/>
              </a:rPr>
              <a:t>Gianluca Maffoni</a:t>
            </a:r>
            <a:r>
              <a:rPr lang="it-IT" sz="2000" b="1" i="0" u="none" strike="noStrike" baseline="0" dirty="0">
                <a:solidFill>
                  <a:schemeClr val="bg1"/>
                </a:solidFill>
                <a:latin typeface="Helvetica" panose="020B0604020202020204" pitchFamily="34" charset="0"/>
              </a:rPr>
              <a:t>, ERSAF 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FD97DE1-A665-4BED-83F4-ED785B595A48}"/>
              </a:ext>
            </a:extLst>
          </p:cNvPr>
          <p:cNvSpPr/>
          <p:nvPr/>
        </p:nvSpPr>
        <p:spPr>
          <a:xfrm>
            <a:off x="0" y="1096739"/>
            <a:ext cx="9144000" cy="2029919"/>
          </a:xfrm>
          <a:prstGeom prst="rect">
            <a:avLst/>
          </a:prstGeom>
          <a:gradFill flip="none" rotWithShape="1">
            <a:gsLst>
              <a:gs pos="86000">
                <a:srgbClr val="FFFFFF">
                  <a:alpha val="99000"/>
                </a:srgbClr>
              </a:gs>
              <a:gs pos="47000">
                <a:srgbClr val="FFFFFF">
                  <a:alpha val="76000"/>
                </a:srgbClr>
              </a:gs>
              <a:gs pos="68000">
                <a:srgbClr val="FFFFFF">
                  <a:alpha val="85000"/>
                </a:srgbClr>
              </a:gs>
              <a:gs pos="23000">
                <a:srgbClr val="FFFFFF">
                  <a:alpha val="60000"/>
                </a:srgbClr>
              </a:gs>
              <a:gs pos="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7D81A0E-DE36-47B4-8062-8BA7B88FAADE}"/>
              </a:ext>
            </a:extLst>
          </p:cNvPr>
          <p:cNvSpPr txBox="1"/>
          <p:nvPr/>
        </p:nvSpPr>
        <p:spPr>
          <a:xfrm>
            <a:off x="1707462" y="392072"/>
            <a:ext cx="57650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i="0" u="none" strike="noStrike" baseline="0" dirty="0">
                <a:ln>
                  <a:solidFill>
                    <a:schemeClr val="tx1"/>
                  </a:solidFill>
                </a:ln>
                <a:latin typeface="Helvetica" panose="020B0604020202020204" pitchFamily="34" charset="0"/>
              </a:rPr>
              <a:t>ALBERINCITTA’</a:t>
            </a:r>
            <a:endParaRPr lang="it-IT" sz="2400" i="0" u="none" strike="noStrike" baseline="0" dirty="0">
              <a:ln>
                <a:solidFill>
                  <a:schemeClr val="tx1"/>
                </a:solidFill>
              </a:ln>
              <a:latin typeface="Helvetica" panose="020B0604020202020204" pitchFamily="34" charset="0"/>
            </a:endParaRPr>
          </a:p>
          <a:p>
            <a:pPr algn="ctr"/>
            <a:r>
              <a:rPr lang="it-IT" sz="1800" b="0" i="0" u="none" strike="noStrike" baseline="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</a:p>
        </p:txBody>
      </p:sp>
    </p:spTree>
    <p:extLst>
      <p:ext uri="{BB962C8B-B14F-4D97-AF65-F5344CB8AC3E}">
        <p14:creationId xmlns:p14="http://schemas.microsoft.com/office/powerpoint/2010/main" val="961294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257D76-962B-470F-93EE-5AD6E074A0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01777" y="1720423"/>
            <a:ext cx="6540446" cy="34171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Gestione delle foreste di Lombardia </a:t>
            </a:r>
          </a:p>
          <a:p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superficie di oltre </a:t>
            </a:r>
            <a:r>
              <a:rPr lang="it-IT" sz="2000" b="1" dirty="0">
                <a:solidFill>
                  <a:srgbClr val="008E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600.000 ettari </a:t>
            </a:r>
          </a:p>
          <a:p>
            <a:r>
              <a:rPr lang="it-IT" sz="2000" b="1" dirty="0">
                <a:solidFill>
                  <a:srgbClr val="008E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26 % </a:t>
            </a: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della superficie della Regione </a:t>
            </a:r>
          </a:p>
          <a:p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assorbimento di quasi </a:t>
            </a:r>
            <a:r>
              <a:rPr lang="it-IT" sz="2000" b="1" dirty="0">
                <a:solidFill>
                  <a:srgbClr val="008E4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milioni di tonnellate</a:t>
            </a: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 CO</a:t>
            </a:r>
            <a:r>
              <a:rPr lang="it-IT" sz="20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  <a:p>
            <a:pPr marL="0" indent="0">
              <a:buNone/>
            </a:pPr>
            <a:endParaRPr lang="it-IT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it-IT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orestazione urbana e periurbana</a:t>
            </a: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Aree periurbane</a:t>
            </a:r>
          </a:p>
          <a:p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Aree urbane (residuali)</a:t>
            </a:r>
          </a:p>
          <a:p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Zone agricole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806D5DB3-6542-4B8C-ABF6-26961D9C604C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82859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4963BD44-F481-409B-B096-B6DE3BCDA318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pic>
        <p:nvPicPr>
          <p:cNvPr id="5" name="Immagine 4" descr="DSCN3253.JPG">
            <a:extLst>
              <a:ext uri="{FF2B5EF4-FFF2-40B4-BE49-F238E27FC236}">
                <a16:creationId xmlns:a16="http://schemas.microsoft.com/office/drawing/2014/main" id="{ACA0D7B3-E7E5-44E4-85E3-2E746C42DB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36631"/>
          <a:stretch/>
        </p:blipFill>
        <p:spPr>
          <a:xfrm>
            <a:off x="0" y="2161561"/>
            <a:ext cx="9144000" cy="434585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561585AC-62F5-49FE-8BDE-C32CF29D121F}"/>
              </a:ext>
            </a:extLst>
          </p:cNvPr>
          <p:cNvSpPr/>
          <p:nvPr/>
        </p:nvSpPr>
        <p:spPr>
          <a:xfrm>
            <a:off x="0" y="2102577"/>
            <a:ext cx="9144000" cy="1326423"/>
          </a:xfrm>
          <a:prstGeom prst="rect">
            <a:avLst/>
          </a:prstGeom>
          <a:gradFill flip="none" rotWithShape="1">
            <a:gsLst>
              <a:gs pos="77000">
                <a:srgbClr val="FFFFFF">
                  <a:alpha val="92000"/>
                </a:srgbClr>
              </a:gs>
              <a:gs pos="16000">
                <a:schemeClr val="bg1">
                  <a:alpha val="24000"/>
                </a:schemeClr>
              </a:gs>
              <a:gs pos="51000">
                <a:schemeClr val="bg1">
                  <a:alpha val="32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200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egnaposto contenuto 4" descr="Immagine che contiene erba, esterni, campo, albero&#10;&#10;Descrizione generata automaticamente">
            <a:extLst>
              <a:ext uri="{FF2B5EF4-FFF2-40B4-BE49-F238E27FC236}">
                <a16:creationId xmlns:a16="http://schemas.microsoft.com/office/drawing/2014/main" id="{C9DF519B-0D63-4006-ADE1-4BF7C3B5DC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3151" y="-3169"/>
            <a:ext cx="5691910" cy="3240000"/>
          </a:xfrm>
          <a:prstGeom prst="rect">
            <a:avLst/>
          </a:prstGeom>
        </p:spPr>
      </p:pic>
      <p:pic>
        <p:nvPicPr>
          <p:cNvPr id="9" name="Immagine 8" descr="Immagine che contiene erba, esterni, albero, pianta&#10;&#10;Descrizione generata automaticamente">
            <a:extLst>
              <a:ext uri="{FF2B5EF4-FFF2-40B4-BE49-F238E27FC236}">
                <a16:creationId xmlns:a16="http://schemas.microsoft.com/office/drawing/2014/main" id="{41DBB8F7-004B-413F-B7E1-832503549A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4830" y="3246663"/>
            <a:ext cx="5426884" cy="3240001"/>
          </a:xfrm>
          <a:prstGeom prst="rect">
            <a:avLst/>
          </a:prstGeom>
        </p:spPr>
      </p:pic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83204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46AD67C-4B8B-4DCF-9347-F783520F1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755" y="2045347"/>
            <a:ext cx="3005587" cy="2767305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solo boschi:</a:t>
            </a:r>
          </a:p>
          <a:p>
            <a:pPr algn="l">
              <a:lnSpc>
                <a:spcPct val="90000"/>
              </a:lnSpc>
            </a:pPr>
            <a:endParaRPr lang="it-I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90000"/>
              </a:lnSpc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Fontanili</a:t>
            </a:r>
          </a:p>
          <a:p>
            <a:pPr marL="457200" indent="-457200" algn="l">
              <a:lnSpc>
                <a:spcPct val="90000"/>
              </a:lnSpc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Aree umide</a:t>
            </a:r>
          </a:p>
          <a:p>
            <a:pPr marL="457200" indent="-457200" algn="l">
              <a:lnSpc>
                <a:spcPct val="90000"/>
              </a:lnSpc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Siepi</a:t>
            </a:r>
          </a:p>
          <a:p>
            <a:pPr marL="457200" indent="-457200" algn="l">
              <a:lnSpc>
                <a:spcPct val="90000"/>
              </a:lnSpc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Filari</a:t>
            </a:r>
          </a:p>
          <a:p>
            <a:pPr marL="457200" indent="-457200" algn="l">
              <a:lnSpc>
                <a:spcPct val="90000"/>
              </a:lnSpc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 fioriti</a:t>
            </a:r>
          </a:p>
          <a:p>
            <a:pPr marL="457200" indent="-457200" algn="l">
              <a:lnSpc>
                <a:spcPct val="90000"/>
              </a:lnSpc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Macchie seriali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1C4617A0-485E-42B7-A8D1-645F01B71E66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it-IT" sz="1800" dirty="0">
                <a:latin typeface="Helvetica" panose="020B0604020202020204" pitchFamily="34" charset="0"/>
              </a:rPr>
              <a:t>ALBERINCITTA’</a:t>
            </a:r>
            <a:br>
              <a:rPr lang="it-IT" sz="1800" dirty="0">
                <a:latin typeface="Helvetica" panose="020B0604020202020204" pitchFamily="34" charset="0"/>
              </a:rPr>
            </a:br>
            <a:r>
              <a:rPr lang="it-IT" sz="1800" dirty="0">
                <a:latin typeface="Helvetica" panose="020B0604020202020204" pitchFamily="34" charset="0"/>
              </a:rPr>
              <a:t>Venerdì 20 novembre 2020</a:t>
            </a:r>
            <a:br>
              <a:rPr lang="it-IT" sz="1800" dirty="0">
                <a:latin typeface="Helvetica" panose="020B0604020202020204" pitchFamily="34" charset="0"/>
              </a:rPr>
            </a:br>
            <a:r>
              <a:rPr lang="it-IT" sz="1800" dirty="0">
                <a:latin typeface="Helvetica" panose="020B0604020202020204" pitchFamily="34" charset="0"/>
              </a:rPr>
              <a:t> </a:t>
            </a:r>
            <a:r>
              <a:rPr lang="it-IT" sz="1800" b="1" dirty="0">
                <a:latin typeface="Helvetica" panose="020B0604020202020204" pitchFamily="34" charset="0"/>
              </a:rPr>
              <a:t>Esperienze in Lombardia </a:t>
            </a:r>
            <a:br>
              <a:rPr lang="it-IT" sz="1800" b="1" dirty="0">
                <a:latin typeface="Helvetica" panose="020B0604020202020204" pitchFamily="34" charset="0"/>
              </a:rPr>
            </a:br>
            <a:r>
              <a:rPr lang="it-IT" sz="1800" b="1" dirty="0">
                <a:latin typeface="Helvetica" panose="020B0604020202020204" pitchFamily="34" charset="0"/>
              </a:rPr>
              <a:t>ERSAF</a:t>
            </a:r>
            <a:endParaRPr lang="it-IT" sz="18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251BACC-08E6-4C58-9CC5-844544A8E41A}"/>
              </a:ext>
            </a:extLst>
          </p:cNvPr>
          <p:cNvSpPr txBox="1"/>
          <p:nvPr/>
        </p:nvSpPr>
        <p:spPr>
          <a:xfrm>
            <a:off x="6070273" y="2720359"/>
            <a:ext cx="18880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Varedo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ABDC10B-DEA3-4149-AF0B-FF0ECD3FDEB8}"/>
              </a:ext>
            </a:extLst>
          </p:cNvPr>
          <p:cNvSpPr txBox="1"/>
          <p:nvPr/>
        </p:nvSpPr>
        <p:spPr>
          <a:xfrm>
            <a:off x="6070274" y="5946107"/>
            <a:ext cx="18880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Lainate</a:t>
            </a:r>
            <a:endParaRPr lang="it-IT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C231383-32F6-4EBF-9B63-D4962C8906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709" y="6502643"/>
            <a:ext cx="9180000" cy="36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8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4D129680-EF03-48FA-B498-0327923E0EC9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D4B80E6-9C17-426F-B71D-3BD6BC094D45}"/>
              </a:ext>
            </a:extLst>
          </p:cNvPr>
          <p:cNvSpPr txBox="1"/>
          <p:nvPr/>
        </p:nvSpPr>
        <p:spPr>
          <a:xfrm>
            <a:off x="170726" y="6045829"/>
            <a:ext cx="88025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Compensazioni PASM – Le fasi di realizzazione di una fascia boscata in area residuale periurbana a Opera </a:t>
            </a:r>
          </a:p>
        </p:txBody>
      </p:sp>
      <p:pic>
        <p:nvPicPr>
          <p:cNvPr id="9" name="Immagine 8" descr="Immagine che contiene esterni, erba, fuoco, figlio&#10;&#10;Descrizione generata automaticamente">
            <a:extLst>
              <a:ext uri="{FF2B5EF4-FFF2-40B4-BE49-F238E27FC236}">
                <a16:creationId xmlns:a16="http://schemas.microsoft.com/office/drawing/2014/main" id="{9DA52F61-712B-47A6-9F0F-4CEDC3759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-60"/>
          <a:stretch/>
        </p:blipFill>
        <p:spPr>
          <a:xfrm>
            <a:off x="414873" y="1227551"/>
            <a:ext cx="3962394" cy="222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65000"/>
                <a:lumOff val="35000"/>
                <a:alpha val="70000"/>
              </a:schemeClr>
            </a:outerShdw>
          </a:effectLst>
        </p:spPr>
      </p:pic>
      <p:pic>
        <p:nvPicPr>
          <p:cNvPr id="13" name="Immagine 12" descr="Immagine che contiene erba, esterni, albero, foresta&#10;&#10;Descrizione generata automaticamente">
            <a:extLst>
              <a:ext uri="{FF2B5EF4-FFF2-40B4-BE49-F238E27FC236}">
                <a16:creationId xmlns:a16="http://schemas.microsoft.com/office/drawing/2014/main" id="{C97CE91A-3A82-4A22-9F3E-F72B48F415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1"/>
          <a:stretch/>
        </p:blipFill>
        <p:spPr>
          <a:xfrm>
            <a:off x="414873" y="3647823"/>
            <a:ext cx="3962394" cy="222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65000"/>
                <a:lumOff val="35000"/>
                <a:alpha val="70000"/>
              </a:schemeClr>
            </a:outerShdw>
          </a:effectLst>
        </p:spPr>
      </p:pic>
      <p:pic>
        <p:nvPicPr>
          <p:cNvPr id="21" name="Immagine 20" descr="Immagine che contiene esterni, erba, pianta, campo&#10;&#10;Descrizione generata automaticamente">
            <a:extLst>
              <a:ext uri="{FF2B5EF4-FFF2-40B4-BE49-F238E27FC236}">
                <a16:creationId xmlns:a16="http://schemas.microsoft.com/office/drawing/2014/main" id="{EB5AD6C5-23CE-4744-B83B-9D2F7ECAB8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0606" y="3647823"/>
            <a:ext cx="3928522" cy="222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65000"/>
                <a:lumOff val="35000"/>
                <a:alpha val="70000"/>
              </a:schemeClr>
            </a:outerShdw>
          </a:effectLst>
        </p:spPr>
      </p:pic>
      <p:pic>
        <p:nvPicPr>
          <p:cNvPr id="23" name="Immagine 22" descr="Immagine che contiene esterni, erba, sedendo, campo&#10;&#10;Descrizione generata automaticamente">
            <a:extLst>
              <a:ext uri="{FF2B5EF4-FFF2-40B4-BE49-F238E27FC236}">
                <a16:creationId xmlns:a16="http://schemas.microsoft.com/office/drawing/2014/main" id="{FE148181-12F4-4927-9F95-77395D8D2E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1"/>
          <a:stretch/>
        </p:blipFill>
        <p:spPr>
          <a:xfrm>
            <a:off x="4766735" y="1227551"/>
            <a:ext cx="3962393" cy="2227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65000"/>
                <a:lumOff val="35000"/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8728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, natura, acqua&#10;&#10;Descrizione generata automaticamente">
            <a:extLst>
              <a:ext uri="{FF2B5EF4-FFF2-40B4-BE49-F238E27FC236}">
                <a16:creationId xmlns:a16="http://schemas.microsoft.com/office/drawing/2014/main" id="{80B285AF-B8F5-41D9-A364-81DCDDCFF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117" y="3757358"/>
            <a:ext cx="4104000" cy="2308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pic>
        <p:nvPicPr>
          <p:cNvPr id="8" name="Immagine 7" descr="Immagine che contiene esterni, erba, campo, albero&#10;&#10;Descrizione generata automaticamente">
            <a:extLst>
              <a:ext uri="{FF2B5EF4-FFF2-40B4-BE49-F238E27FC236}">
                <a16:creationId xmlns:a16="http://schemas.microsoft.com/office/drawing/2014/main" id="{893B1217-1A9A-4CAB-AC06-85D50C1A5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254" y="1338204"/>
            <a:ext cx="4104000" cy="2308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pic>
        <p:nvPicPr>
          <p:cNvPr id="11" name="Immagine 10" descr="Immagine che contiene esterni, erba, campo, albero&#10;&#10;Descrizione generata automaticamente">
            <a:extLst>
              <a:ext uri="{FF2B5EF4-FFF2-40B4-BE49-F238E27FC236}">
                <a16:creationId xmlns:a16="http://schemas.microsoft.com/office/drawing/2014/main" id="{A7235AE5-9C05-4B3C-B8D2-55B80D4071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774" y="1338204"/>
            <a:ext cx="4106333" cy="2308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pic>
        <p:nvPicPr>
          <p:cNvPr id="15" name="Immagine 14" descr="Immagine che contiene esterni, erba, uomo, acqua&#10;&#10;Descrizione generata automaticamente">
            <a:extLst>
              <a:ext uri="{FF2B5EF4-FFF2-40B4-BE49-F238E27FC236}">
                <a16:creationId xmlns:a16="http://schemas.microsoft.com/office/drawing/2014/main" id="{A998C915-4BA3-4C67-9159-337DCEEB34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83" y="3757357"/>
            <a:ext cx="4105224" cy="2308501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1D50774-8E7F-4EEA-AAD4-B201D9BD9375}"/>
              </a:ext>
            </a:extLst>
          </p:cNvPr>
          <p:cNvSpPr txBox="1"/>
          <p:nvPr/>
        </p:nvSpPr>
        <p:spPr>
          <a:xfrm>
            <a:off x="272883" y="6111804"/>
            <a:ext cx="8630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Compensazioni EXPO 2015 – Le fasi di realizzazione di un’area umida a Lainate</a:t>
            </a:r>
          </a:p>
        </p:txBody>
      </p:sp>
      <p:sp>
        <p:nvSpPr>
          <p:cNvPr id="25" name="Titolo 1">
            <a:extLst>
              <a:ext uri="{FF2B5EF4-FFF2-40B4-BE49-F238E27FC236}">
                <a16:creationId xmlns:a16="http://schemas.microsoft.com/office/drawing/2014/main" id="{255D38F0-B705-4D72-AFEC-FCF3B7EC6632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947865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591D91C0-0120-411F-9169-2AC6069E41FD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pic>
        <p:nvPicPr>
          <p:cNvPr id="7" name="Immagine 6" descr="Immagine che contiene erba, esterni, natura, acqua&#10;&#10;Descrizione generata automaticamente">
            <a:extLst>
              <a:ext uri="{FF2B5EF4-FFF2-40B4-BE49-F238E27FC236}">
                <a16:creationId xmlns:a16="http://schemas.microsoft.com/office/drawing/2014/main" id="{24C82F10-BC1A-401B-9B6E-B8E0247A0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6050"/>
            <a:ext cx="9144000" cy="4326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5718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402D88-27E3-41F7-8514-73E53DD55E89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pic>
        <p:nvPicPr>
          <p:cNvPr id="7" name="Immagine 6" descr="Immagine che contiene erba, esterni, strada, sporcizia&#10;&#10;Descrizione generata automaticamente">
            <a:extLst>
              <a:ext uri="{FF2B5EF4-FFF2-40B4-BE49-F238E27FC236}">
                <a16:creationId xmlns:a16="http://schemas.microsoft.com/office/drawing/2014/main" id="{ECC557EA-7B58-4572-B36C-061F5BC1C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247" y="1227551"/>
            <a:ext cx="2632500" cy="46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pic>
        <p:nvPicPr>
          <p:cNvPr id="9" name="Immagine 8" descr="Immagine che contiene erba, esterni, treno, rotaie&#10;&#10;Descrizione generata automaticamente">
            <a:extLst>
              <a:ext uri="{FF2B5EF4-FFF2-40B4-BE49-F238E27FC236}">
                <a16:creationId xmlns:a16="http://schemas.microsoft.com/office/drawing/2014/main" id="{A3B960B8-4558-4D80-9057-6AC3D873E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9591" y="1227551"/>
            <a:ext cx="2632500" cy="46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pic>
        <p:nvPicPr>
          <p:cNvPr id="11" name="Immagine 10" descr="Immagine che contiene erba, esterni, albero, rotaie&#10;&#10;Descrizione generata automaticamente">
            <a:extLst>
              <a:ext uri="{FF2B5EF4-FFF2-40B4-BE49-F238E27FC236}">
                <a16:creationId xmlns:a16="http://schemas.microsoft.com/office/drawing/2014/main" id="{9156E1E8-C511-4213-91BB-5F33FFEDE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935" y="1227551"/>
            <a:ext cx="2632500" cy="46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7F29C90-9EB9-4749-9DB5-565658A285F0}"/>
              </a:ext>
            </a:extLst>
          </p:cNvPr>
          <p:cNvSpPr txBox="1"/>
          <p:nvPr/>
        </p:nvSpPr>
        <p:spPr>
          <a:xfrm>
            <a:off x="272883" y="6111804"/>
            <a:ext cx="8630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Compensazioni PASM – Le fasi di realizzazione di un filare arboreo a Pieve Emanuele</a:t>
            </a:r>
          </a:p>
        </p:txBody>
      </p:sp>
    </p:spTree>
    <p:extLst>
      <p:ext uri="{BB962C8B-B14F-4D97-AF65-F5344CB8AC3E}">
        <p14:creationId xmlns:p14="http://schemas.microsoft.com/office/powerpoint/2010/main" val="313458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5F0B1D5F-DBF3-42BB-BA35-827F653CC209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pic>
        <p:nvPicPr>
          <p:cNvPr id="8" name="Immagine 7" descr="Immagine che contiene fiore, erba, pianta, esterni&#10;&#10;Descrizione generata automaticamente">
            <a:extLst>
              <a:ext uri="{FF2B5EF4-FFF2-40B4-BE49-F238E27FC236}">
                <a16:creationId xmlns:a16="http://schemas.microsoft.com/office/drawing/2014/main" id="{E078C663-DD65-4DB1-B295-66FEF7B553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7116" y="2090017"/>
            <a:ext cx="5586884" cy="444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pic>
        <p:nvPicPr>
          <p:cNvPr id="10" name="Immagine 9" descr="Immagine che contiene pianta, fiore&#10;&#10;Descrizione generata automaticamente">
            <a:extLst>
              <a:ext uri="{FF2B5EF4-FFF2-40B4-BE49-F238E27FC236}">
                <a16:creationId xmlns:a16="http://schemas.microsoft.com/office/drawing/2014/main" id="{5E792568-29FC-4087-AA7E-6D42D657C8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-1" y="2090017"/>
            <a:ext cx="3480619" cy="444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tx1">
                <a:lumMod val="50000"/>
                <a:lumOff val="50000"/>
                <a:alpha val="70000"/>
              </a:schemeClr>
            </a:outerShdw>
          </a:effec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7AB1BB2-E0DF-494C-AA00-F2C008BF1CF3}"/>
              </a:ext>
            </a:extLst>
          </p:cNvPr>
          <p:cNvSpPr txBox="1"/>
          <p:nvPr/>
        </p:nvSpPr>
        <p:spPr>
          <a:xfrm>
            <a:off x="256784" y="1647959"/>
            <a:ext cx="8630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Bollate e Opera – Prati fioriti</a:t>
            </a:r>
          </a:p>
        </p:txBody>
      </p:sp>
    </p:spTree>
    <p:extLst>
      <p:ext uri="{BB962C8B-B14F-4D97-AF65-F5344CB8AC3E}">
        <p14:creationId xmlns:p14="http://schemas.microsoft.com/office/powerpoint/2010/main" val="4209520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erba, esterni, campo, verde&#10;&#10;Descrizione generata automaticamente">
            <a:extLst>
              <a:ext uri="{FF2B5EF4-FFF2-40B4-BE49-F238E27FC236}">
                <a16:creationId xmlns:a16="http://schemas.microsoft.com/office/drawing/2014/main" id="{73D534F5-96B8-4B3D-B153-3C3CCCC2C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5145673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DFBCBB43-5EC8-4D17-A4EA-43C5A84E9E33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61F6B30-D335-43FB-99DB-FAA5F1EAE7BA}"/>
              </a:ext>
            </a:extLst>
          </p:cNvPr>
          <p:cNvSpPr txBox="1"/>
          <p:nvPr/>
        </p:nvSpPr>
        <p:spPr>
          <a:xfrm>
            <a:off x="256784" y="6062643"/>
            <a:ext cx="8630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1"/>
                </a:solidFill>
              </a:rPr>
              <a:t>Milano Muggiano – Prati fioriti</a:t>
            </a:r>
          </a:p>
        </p:txBody>
      </p:sp>
    </p:spTree>
    <p:extLst>
      <p:ext uri="{BB962C8B-B14F-4D97-AF65-F5344CB8AC3E}">
        <p14:creationId xmlns:p14="http://schemas.microsoft.com/office/powerpoint/2010/main" val="2740700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esterni, albero, pianta, inpiedi&#10;&#10;Descrizione generata automaticamente">
            <a:extLst>
              <a:ext uri="{FF2B5EF4-FFF2-40B4-BE49-F238E27FC236}">
                <a16:creationId xmlns:a16="http://schemas.microsoft.com/office/drawing/2014/main" id="{9A917696-F331-48F7-B7A1-FDFF7D3C8B6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008" y="1428575"/>
            <a:ext cx="2844768" cy="3793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857E6166-37EE-45E8-AB2D-2709A655E8C8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7028E26-250D-44F6-A6F9-F4ABF1DC5231}"/>
              </a:ext>
            </a:extLst>
          </p:cNvPr>
          <p:cNvSpPr txBox="1"/>
          <p:nvPr/>
        </p:nvSpPr>
        <p:spPr>
          <a:xfrm>
            <a:off x="256784" y="5514165"/>
            <a:ext cx="8630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Cinisello Balsamo e Trezzano sul Naviglio – la sperimentazione</a:t>
            </a:r>
          </a:p>
        </p:txBody>
      </p:sp>
      <p:pic>
        <p:nvPicPr>
          <p:cNvPr id="4" name="Immagine 3" descr="Immagine che contiene esterni, erba, treno, via&#10;&#10;Descrizione generata automaticamente">
            <a:extLst>
              <a:ext uri="{FF2B5EF4-FFF2-40B4-BE49-F238E27FC236}">
                <a16:creationId xmlns:a16="http://schemas.microsoft.com/office/drawing/2014/main" id="{9A987B99-CFF2-4A1C-A7E5-0C317982E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52601" y="1908425"/>
            <a:ext cx="3838795" cy="2879096"/>
          </a:xfrm>
          <a:prstGeom prst="rect">
            <a:avLst/>
          </a:prstGeom>
        </p:spPr>
      </p:pic>
      <p:pic>
        <p:nvPicPr>
          <p:cNvPr id="10" name="Immagine 9" descr="Immagine che contiene esterni, albero&#10;&#10;Descrizione generata automaticamente">
            <a:extLst>
              <a:ext uri="{FF2B5EF4-FFF2-40B4-BE49-F238E27FC236}">
                <a16:creationId xmlns:a16="http://schemas.microsoft.com/office/drawing/2014/main" id="{39F7A5DA-B582-490E-BE9A-71361C90F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612272" y="1861757"/>
            <a:ext cx="3892133" cy="29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58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sterni, roccioso, campo, inpiedi&#10;&#10;Descrizione generata automaticamente">
            <a:extLst>
              <a:ext uri="{FF2B5EF4-FFF2-40B4-BE49-F238E27FC236}">
                <a16:creationId xmlns:a16="http://schemas.microsoft.com/office/drawing/2014/main" id="{BAEE49C1-45F6-4C07-8032-B8F16855D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284" y="3673002"/>
            <a:ext cx="4320000" cy="243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magine che contiene esterni, erba, albero, campo&#10;&#10;Descrizione generata automaticamente">
            <a:extLst>
              <a:ext uri="{FF2B5EF4-FFF2-40B4-BE49-F238E27FC236}">
                <a16:creationId xmlns:a16="http://schemas.microsoft.com/office/drawing/2014/main" id="{400F6D5A-5473-4EC3-86D5-38470FFFD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783002"/>
            <a:ext cx="2571109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89C88B3-2892-48A2-97A0-D4AD9087DF6C}"/>
              </a:ext>
            </a:extLst>
          </p:cNvPr>
          <p:cNvSpPr txBox="1"/>
          <p:nvPr/>
        </p:nvSpPr>
        <p:spPr>
          <a:xfrm>
            <a:off x="3470787" y="1646986"/>
            <a:ext cx="5407742" cy="141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lnSpc>
                <a:spcPct val="107000"/>
              </a:lnSpc>
              <a:spcBef>
                <a:spcPts val="1200"/>
              </a:spcBef>
              <a:buNone/>
            </a:pPr>
            <a: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Attenzioni nella fase realizzativa:</a:t>
            </a:r>
          </a:p>
          <a:p>
            <a:pPr marL="0" lvl="0" indent="0">
              <a:lnSpc>
                <a:spcPct val="107000"/>
              </a:lnSpc>
              <a:spcBef>
                <a:spcPts val="1200"/>
              </a:spcBef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Assicurare agli impianti (forestali e a pronto effetto) un adeguato tornello: è indispensabile per convogliare le precipitazioni</a:t>
            </a: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64F5BC41-4F15-4743-A1CB-C0AEF05ECFAA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060270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edificio, esterni, marciapiede, via&#10;&#10;Descrizione generata automaticamente">
            <a:extLst>
              <a:ext uri="{FF2B5EF4-FFF2-40B4-BE49-F238E27FC236}">
                <a16:creationId xmlns:a16="http://schemas.microsoft.com/office/drawing/2014/main" id="{91DEF93A-A3E4-4EC3-ABDD-03089DE93D1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590" y="1448536"/>
            <a:ext cx="3680467" cy="33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 descr="Immagine che contiene rotto, mucchio, sedendo, neve&#10;&#10;Descrizione generata automaticamente">
            <a:extLst>
              <a:ext uri="{FF2B5EF4-FFF2-40B4-BE49-F238E27FC236}">
                <a16:creationId xmlns:a16="http://schemas.microsoft.com/office/drawing/2014/main" id="{B0E4D630-64C7-4E6C-9167-9A28B6CF0C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05" b="2313"/>
          <a:stretch/>
        </p:blipFill>
        <p:spPr>
          <a:xfrm>
            <a:off x="4987854" y="1448536"/>
            <a:ext cx="3680467" cy="33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CCC73E94-232F-48B7-B3B0-9FAB9A5D74ED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F71528C-FA7C-47D3-BCA2-FBA4D2A5C5AD}"/>
              </a:ext>
            </a:extLst>
          </p:cNvPr>
          <p:cNvSpPr txBox="1"/>
          <p:nvPr/>
        </p:nvSpPr>
        <p:spPr>
          <a:xfrm>
            <a:off x="265471" y="5314415"/>
            <a:ext cx="4139381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Bef>
                <a:spcPts val="1200"/>
              </a:spcBef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Mettere a dimora specie adeguate allo spazio che si ha a disposizione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CE5E3A3-48FB-4F16-A007-8188514B2401}"/>
              </a:ext>
            </a:extLst>
          </p:cNvPr>
          <p:cNvSpPr txBox="1"/>
          <p:nvPr/>
        </p:nvSpPr>
        <p:spPr>
          <a:xfrm>
            <a:off x="4758396" y="5342444"/>
            <a:ext cx="4139381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Bef>
                <a:spcPts val="1200"/>
              </a:spcBef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 danneggiare gli apparati radicali: sono fondamentali nel garantire la stabilità degli alberi</a:t>
            </a:r>
          </a:p>
        </p:txBody>
      </p:sp>
    </p:spTree>
    <p:extLst>
      <p:ext uri="{BB962C8B-B14F-4D97-AF65-F5344CB8AC3E}">
        <p14:creationId xmlns:p14="http://schemas.microsoft.com/office/powerpoint/2010/main" val="1179548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esterni, erba, edificio, facciata&#10;&#10;Descrizione generata automaticamente">
            <a:extLst>
              <a:ext uri="{FF2B5EF4-FFF2-40B4-BE49-F238E27FC236}">
                <a16:creationId xmlns:a16="http://schemas.microsoft.com/office/drawing/2014/main" id="{E788F5E6-DA48-4063-BC35-F309F2CF08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241" y="2014521"/>
            <a:ext cx="3326410" cy="33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olo 1">
            <a:extLst>
              <a:ext uri="{FF2B5EF4-FFF2-40B4-BE49-F238E27FC236}">
                <a16:creationId xmlns:a16="http://schemas.microsoft.com/office/drawing/2014/main" id="{5FC7C801-F39E-4781-8469-0345A5F435CB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5E4F5CC-5F4A-4930-B7CA-42D078169E39}"/>
              </a:ext>
            </a:extLst>
          </p:cNvPr>
          <p:cNvSpPr txBox="1"/>
          <p:nvPr/>
        </p:nvSpPr>
        <p:spPr>
          <a:xfrm>
            <a:off x="4443253" y="3190549"/>
            <a:ext cx="4425444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Bef>
                <a:spcPts val="1200"/>
              </a:spcBef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Assicurare agli impianti tutti gli elementi indispensabili alla vita vegetale: suolo, luce, acqua </a:t>
            </a:r>
          </a:p>
        </p:txBody>
      </p:sp>
    </p:spTree>
    <p:extLst>
      <p:ext uri="{BB962C8B-B14F-4D97-AF65-F5344CB8AC3E}">
        <p14:creationId xmlns:p14="http://schemas.microsoft.com/office/powerpoint/2010/main" val="247644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217B68-5F8B-43BF-8AFD-84454F6066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763299"/>
            <a:ext cx="8153400" cy="3831256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7000"/>
              </a:lnSpc>
              <a:spcBef>
                <a:spcPts val="1200"/>
              </a:spcBef>
              <a:buNone/>
            </a:pPr>
            <a:r>
              <a:rPr lang="it-IT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Attenzioni nelle fasi </a:t>
            </a:r>
            <a:r>
              <a:rPr lang="it-IT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pianificatoria</a:t>
            </a:r>
            <a:r>
              <a:rPr lang="it-IT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progettuale: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Times New Roman" panose="02020603050405020304" pitchFamily="18" charset="0"/>
              <a:buChar char="-"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Importanza degli strumenti di programmazione territoriale e delle reti ecologiche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Times New Roman" panose="02020603050405020304" pitchFamily="18" charset="0"/>
              <a:buChar char="-"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Coinvolgimento della cittadinanza nei processi di naturalizzazione e rinaturalizzazione di aree 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Importanza del coinvolgimento del mondo imprenditoriale agricolo.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Times New Roman" panose="02020603050405020304" pitchFamily="18" charset="0"/>
              <a:buChar char="-"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Necessità di buona progettazione, esecuzione e manutenzione (attenzione ai corridoi ecologici)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buFont typeface="Times New Roman" panose="02020603050405020304" pitchFamily="18" charset="0"/>
              <a:buChar char="-"/>
            </a:pPr>
            <a:r>
              <a:rPr lang="it-I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Opportunità di effettuare monitoraggi faunistici negli interventi più estesi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2C33283D-6D18-4354-A25E-B4533389E6EE}"/>
              </a:ext>
            </a:extLst>
          </p:cNvPr>
          <p:cNvSpPr txBox="1">
            <a:spLocks/>
          </p:cNvSpPr>
          <p:nvPr/>
        </p:nvSpPr>
        <p:spPr>
          <a:xfrm>
            <a:off x="2718738" y="211021"/>
            <a:ext cx="3794206" cy="1016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ALBERINCITTA’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Venerdì 20 novembre 2020</a:t>
            </a:r>
            <a:b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Esperienze in Lombardia </a:t>
            </a:r>
            <a:b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</a:br>
            <a:r>
              <a:rPr lang="it-IT" sz="2000" b="1" dirty="0">
                <a:solidFill>
                  <a:srgbClr val="000000"/>
                </a:solidFill>
                <a:latin typeface="Helvetica" panose="020B0604020202020204" pitchFamily="34" charset="0"/>
              </a:rPr>
              <a:t>ERSAF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2328835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454</Words>
  <Application>Microsoft Office PowerPoint</Application>
  <PresentationFormat>Presentazione su schermo (4:3)</PresentationFormat>
  <Paragraphs>55</Paragraphs>
  <Slides>15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Erica Alghisi</dc:creator>
  <cp:lastModifiedBy>Maffoni Gianluca</cp:lastModifiedBy>
  <cp:revision>9</cp:revision>
  <dcterms:created xsi:type="dcterms:W3CDTF">2020-11-18T16:42:26Z</dcterms:created>
  <dcterms:modified xsi:type="dcterms:W3CDTF">2020-11-20T15:28:09Z</dcterms:modified>
</cp:coreProperties>
</file>