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44"/>
  </p:notesMasterIdLst>
  <p:sldIdLst>
    <p:sldId id="429" r:id="rId6"/>
    <p:sldId id="531" r:id="rId7"/>
    <p:sldId id="515" r:id="rId8"/>
    <p:sldId id="543" r:id="rId9"/>
    <p:sldId id="566" r:id="rId10"/>
    <p:sldId id="556" r:id="rId11"/>
    <p:sldId id="553" r:id="rId12"/>
    <p:sldId id="554" r:id="rId13"/>
    <p:sldId id="555" r:id="rId14"/>
    <p:sldId id="557" r:id="rId15"/>
    <p:sldId id="560" r:id="rId16"/>
    <p:sldId id="567" r:id="rId17"/>
    <p:sldId id="568" r:id="rId18"/>
    <p:sldId id="569" r:id="rId19"/>
    <p:sldId id="571" r:id="rId20"/>
    <p:sldId id="572" r:id="rId21"/>
    <p:sldId id="576" r:id="rId22"/>
    <p:sldId id="577" r:id="rId23"/>
    <p:sldId id="578" r:id="rId24"/>
    <p:sldId id="561" r:id="rId25"/>
    <p:sldId id="563" r:id="rId26"/>
    <p:sldId id="564" r:id="rId27"/>
    <p:sldId id="582" r:id="rId28"/>
    <p:sldId id="583" r:id="rId29"/>
    <p:sldId id="581" r:id="rId30"/>
    <p:sldId id="584" r:id="rId31"/>
    <p:sldId id="530" r:id="rId32"/>
    <p:sldId id="529" r:id="rId33"/>
    <p:sldId id="534" r:id="rId34"/>
    <p:sldId id="544" r:id="rId35"/>
    <p:sldId id="545" r:id="rId36"/>
    <p:sldId id="549" r:id="rId37"/>
    <p:sldId id="550" r:id="rId38"/>
    <p:sldId id="551" r:id="rId39"/>
    <p:sldId id="552" r:id="rId40"/>
    <p:sldId id="548" r:id="rId41"/>
    <p:sldId id="536" r:id="rId42"/>
    <p:sldId id="514" r:id="rId4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243"/>
    <p:restoredTop sz="97312" autoAdjust="0"/>
  </p:normalViewPr>
  <p:slideViewPr>
    <p:cSldViewPr snapToGrid="0" snapToObjects="1">
      <p:cViewPr varScale="1">
        <p:scale>
          <a:sx n="67" d="100"/>
          <a:sy n="67" d="100"/>
        </p:scale>
        <p:origin x="-1242" y="-102"/>
      </p:cViewPr>
      <p:guideLst>
        <p:guide orient="horz" pos="2160"/>
        <p:guide pos="2880"/>
      </p:guideLst>
    </p:cSldViewPr>
  </p:slideViewPr>
  <p:notesTextViewPr>
    <p:cViewPr>
      <p:scale>
        <a:sx n="1" d="1"/>
        <a:sy n="1" d="1"/>
      </p:scale>
      <p:origin x="0" y="0"/>
    </p:cViewPr>
  </p:notesTextViewPr>
  <p:sorterViewPr>
    <p:cViewPr>
      <p:scale>
        <a:sx n="66" d="100"/>
        <a:sy n="66" d="100"/>
      </p:scale>
      <p:origin x="0" y="93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8A5CC4-AF8F-4A6C-97E5-B5BF9F9DD104}" type="datetimeFigureOut">
              <a:rPr lang="it-IT" smtClean="0"/>
              <a:pPr/>
              <a:t>08/10/2019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F52E4-08FC-4185-8683-5C1ED08587CB}"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D67EEC1-82B7-4C09-AD48-8AE6CE1A85A9}" type="slidenum">
              <a:rPr lang="it-IT" altLang="it-IT" smtClean="0"/>
              <a:pPr/>
              <a:t>23</a:t>
            </a:fld>
            <a:endParaRPr lang="it-IT" altLang="it-IT" smtClean="0"/>
          </a:p>
        </p:txBody>
      </p:sp>
      <p:sp>
        <p:nvSpPr>
          <p:cNvPr id="65539" name="Rectangle 2"/>
          <p:cNvSpPr>
            <a:spLocks noGrp="1" noRot="1" noChangeAspect="1" noChangeArrowheads="1" noTextEdit="1"/>
          </p:cNvSpPr>
          <p:nvPr>
            <p:ph type="sldImg"/>
          </p:nvPr>
        </p:nvSpPr>
        <p:spPr>
          <a:solidFill>
            <a:srgbClr val="FFFFFF"/>
          </a:solidFill>
          <a:ln/>
        </p:spPr>
      </p:sp>
      <p:sp>
        <p:nvSpPr>
          <p:cNvPr id="65540" name="Rectangle 3"/>
          <p:cNvSpPr>
            <a:spLocks noGrp="1" noChangeArrowheads="1"/>
          </p:cNvSpPr>
          <p:nvPr>
            <p:ph type="body" idx="1"/>
          </p:nvPr>
        </p:nvSpPr>
        <p:spPr>
          <a:noFill/>
          <a:ln/>
        </p:spPr>
        <p:txBody>
          <a:bodyPr wrap="none" anchor="ctr"/>
          <a:lstStyle/>
          <a:p>
            <a:pPr>
              <a:spcBef>
                <a:spcPct val="0"/>
              </a:spcBef>
            </a:pPr>
            <a:endParaRPr lang="it-IT" alt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CB48411-C92A-4DB3-BA61-B06A6C702A52}" type="slidenum">
              <a:rPr lang="it-IT" altLang="it-IT" smtClean="0"/>
              <a:pPr/>
              <a:t>24</a:t>
            </a:fld>
            <a:endParaRPr lang="it-IT" altLang="it-IT" smtClean="0"/>
          </a:p>
        </p:txBody>
      </p:sp>
      <p:sp>
        <p:nvSpPr>
          <p:cNvPr id="66563" name="Rectangle 2"/>
          <p:cNvSpPr>
            <a:spLocks noGrp="1" noRot="1" noChangeAspect="1" noChangeArrowheads="1" noTextEdit="1"/>
          </p:cNvSpPr>
          <p:nvPr>
            <p:ph type="sldImg"/>
          </p:nvPr>
        </p:nvSpPr>
        <p:spPr>
          <a:xfrm>
            <a:off x="1143000" y="695325"/>
            <a:ext cx="4572000" cy="3429000"/>
          </a:xfrm>
          <a:solidFill>
            <a:srgbClr val="FFFFFF"/>
          </a:solidFill>
          <a:ln/>
        </p:spPr>
      </p:sp>
      <p:sp>
        <p:nvSpPr>
          <p:cNvPr id="66564" name="Rectangle 3"/>
          <p:cNvSpPr>
            <a:spLocks noGrp="1" noChangeArrowheads="1"/>
          </p:cNvSpPr>
          <p:nvPr>
            <p:ph type="body" idx="1"/>
          </p:nvPr>
        </p:nvSpPr>
        <p:spPr>
          <a:noFill/>
          <a:ln/>
        </p:spPr>
        <p:txBody>
          <a:bodyPr wrap="none" anchor="ctr"/>
          <a:lstStyle/>
          <a:p>
            <a:pPr>
              <a:spcBef>
                <a:spcPct val="0"/>
              </a:spcBef>
            </a:pPr>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stile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stile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stile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stile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1395196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2759655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stile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3378463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3000691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stile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1820172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3749992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3513282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2100189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stile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18285073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1617598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62EC5B9-B9C7-134F-B97C-BBD387A7DBEC}" type="datetimeFigureOut">
              <a:rPr lang="it-IT" smtClean="0"/>
              <a:pPr/>
              <a:t>08/10/2019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50339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2EC5B9-B9C7-134F-B97C-BBD387A7DBEC}" type="datetimeFigureOut">
              <a:rPr lang="it-IT" smtClean="0"/>
              <a:pPr/>
              <a:t>08/10/2019</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stile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2EC5B9-B9C7-134F-B97C-BBD387A7DBEC}" type="datetimeFigureOut">
              <a:rPr lang="it-IT" smtClean="0"/>
              <a:pPr/>
              <a:t>08/10/2019</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CD585-0B66-A94C-92C1-99B375593B8B}" type="slidenum">
              <a:rPr lang="it-IT" smtClean="0"/>
              <a:pPr/>
              <a:t>‹N›</a:t>
            </a:fld>
            <a:endParaRPr lang="it-IT"/>
          </a:p>
        </p:txBody>
      </p:sp>
    </p:spTree>
    <p:extLst>
      <p:ext uri="{BB962C8B-B14F-4D97-AF65-F5344CB8AC3E}">
        <p14:creationId xmlns="" xmlns:p14="http://schemas.microsoft.com/office/powerpoint/2010/main" val="17867979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image" Target="../media/image32.emf"/><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jpeg"/><Relationship Id="rId4" Type="http://schemas.openxmlformats.org/officeDocument/2006/relationships/image" Target="../media/image34.png"/><Relationship Id="rId9" Type="http://schemas.openxmlformats.org/officeDocument/2006/relationships/image" Target="../media/image39.jpeg"/></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22.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8" Type="http://schemas.openxmlformats.org/officeDocument/2006/relationships/oleObject" Target="../embeddings/Foglio_di_lavoro_di_Microsoft_Office_Excel_97-20031.xls"/><Relationship Id="rId3" Type="http://schemas.openxmlformats.org/officeDocument/2006/relationships/notesSlide" Target="../notesSlides/notesSlide2.xml"/><Relationship Id="rId7"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2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magine 25">
            <a:hlinkClick r:id="" action="ppaction://media"/>
            <a:extLst>
              <a:ext uri="{FF2B5EF4-FFF2-40B4-BE49-F238E27FC236}">
                <a16:creationId xmlns="" xmlns:a16="http://schemas.microsoft.com/office/drawing/2014/main" id="{7F92DA96-D408-44E7-B05D-5DAEC43E68BD}"/>
              </a:ext>
            </a:extLst>
          </p:cNvPr>
          <p:cNvPicPr>
            <a:picLocks noRot="1" noChangeAspect="1"/>
          </p:cNvPicPr>
          <p:nvPr>
            <a:videoFile r:link="rId1"/>
          </p:nvPr>
        </p:nvPicPr>
        <p:blipFill>
          <a:blip r:embed="rId3">
            <a:lum bright="35000"/>
            <a:extLst>
              <a:ext uri="{28A0092B-C50C-407E-A947-70E740481C1C}">
                <a14:useLocalDpi xmlns="" xmlns:a14="http://schemas.microsoft.com/office/drawing/2010/main" val="0"/>
              </a:ext>
            </a:extLst>
          </a:blip>
          <a:srcRect/>
          <a:stretch>
            <a:fillRect/>
          </a:stretch>
        </p:blipFill>
        <p:spPr bwMode="auto">
          <a:xfrm>
            <a:off x="520504" y="576776"/>
            <a:ext cx="8102991" cy="56833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ttangolo 1">
            <a:extLst>
              <a:ext uri="{FF2B5EF4-FFF2-40B4-BE49-F238E27FC236}">
                <a16:creationId xmlns="" xmlns:a16="http://schemas.microsoft.com/office/drawing/2014/main" id="{3E321914-6E8A-4AFD-860B-A8880D1AB7CC}"/>
              </a:ext>
            </a:extLst>
          </p:cNvPr>
          <p:cNvSpPr/>
          <p:nvPr/>
        </p:nvSpPr>
        <p:spPr>
          <a:xfrm>
            <a:off x="0" y="-3894"/>
            <a:ext cx="9144000" cy="955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Titolo 1">
            <a:extLst>
              <a:ext uri="{FF2B5EF4-FFF2-40B4-BE49-F238E27FC236}">
                <a16:creationId xmlns="" xmlns:a16="http://schemas.microsoft.com/office/drawing/2014/main" id="{2F0EC55E-6834-4F23-97FD-147D517995CF}"/>
              </a:ext>
            </a:extLst>
          </p:cNvPr>
          <p:cNvSpPr>
            <a:spLocks noGrp="1"/>
          </p:cNvSpPr>
          <p:nvPr>
            <p:ph type="ctrTitle"/>
          </p:nvPr>
        </p:nvSpPr>
        <p:spPr>
          <a:xfrm>
            <a:off x="520504" y="1381750"/>
            <a:ext cx="8102991" cy="2247715"/>
          </a:xfrm>
          <a:ln>
            <a:miter lim="800000"/>
            <a:headEnd/>
            <a:tailEnd/>
          </a:ln>
        </p:spPr>
        <p:txBody>
          <a:bodyPr rtlCol="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it-IT" sz="4800" b="1" i="1" spc="50" dirty="0">
                <a:ln w="11430">
                  <a:solidFill>
                    <a:schemeClr val="bg2">
                      <a:lumMod val="25000"/>
                    </a:schemeClr>
                  </a:solidFill>
                </a:ln>
                <a:solidFill>
                  <a:srgbClr val="210DB3"/>
                </a:solidFill>
                <a:latin typeface="Times New Roman" pitchFamily="18" charset="0"/>
                <a:cs typeface="Times New Roman" pitchFamily="18" charset="0"/>
              </a:rPr>
              <a:t>Il ruolo della ricerca nel futuro della </a:t>
            </a:r>
            <a:r>
              <a:rPr lang="it-IT" sz="4800" b="1" i="1" spc="50" dirty="0" err="1">
                <a:ln w="11430">
                  <a:solidFill>
                    <a:schemeClr val="bg2">
                      <a:lumMod val="25000"/>
                    </a:schemeClr>
                  </a:solidFill>
                </a:ln>
                <a:solidFill>
                  <a:srgbClr val="210DB3"/>
                </a:solidFill>
                <a:latin typeface="Times New Roman" pitchFamily="18" charset="0"/>
                <a:cs typeface="Times New Roman" pitchFamily="18" charset="0"/>
              </a:rPr>
              <a:t>corilicoltura</a:t>
            </a:r>
            <a:endParaRPr lang="it-IT" sz="4400" b="1" i="1" spc="50" dirty="0">
              <a:ln w="11430">
                <a:solidFill>
                  <a:schemeClr val="bg2">
                    <a:lumMod val="25000"/>
                  </a:schemeClr>
                </a:solidFill>
              </a:ln>
              <a:solidFill>
                <a:srgbClr val="210DB3"/>
              </a:solidFill>
              <a:latin typeface="Times New Roman" pitchFamily="18" charset="0"/>
              <a:cs typeface="Times New Roman" pitchFamily="18" charset="0"/>
            </a:endParaRPr>
          </a:p>
        </p:txBody>
      </p:sp>
      <p:sp>
        <p:nvSpPr>
          <p:cNvPr id="24" name="Sottotitolo 8">
            <a:extLst>
              <a:ext uri="{FF2B5EF4-FFF2-40B4-BE49-F238E27FC236}">
                <a16:creationId xmlns="" xmlns:a16="http://schemas.microsoft.com/office/drawing/2014/main" id="{82C73B74-C558-4EFD-9131-A8B2498E3F94}"/>
              </a:ext>
            </a:extLst>
          </p:cNvPr>
          <p:cNvSpPr>
            <a:spLocks noGrp="1"/>
          </p:cNvSpPr>
          <p:nvPr>
            <p:ph type="subTitle" idx="1"/>
          </p:nvPr>
        </p:nvSpPr>
        <p:spPr>
          <a:xfrm>
            <a:off x="352798" y="4056194"/>
            <a:ext cx="8456732" cy="914241"/>
          </a:xfrm>
        </p:spPr>
        <p:txBody>
          <a:bodyPr rtlCol="0">
            <a:normAutofit/>
          </a:bodyPr>
          <a:lstStyle/>
          <a:p>
            <a:pPr>
              <a:defRPr/>
            </a:pPr>
            <a:r>
              <a:rPr lang="it-IT" sz="3999" b="1" dirty="0">
                <a:solidFill>
                  <a:srgbClr val="210DB3"/>
                </a:solidFill>
                <a:effectLst>
                  <a:outerShdw blurRad="38100" dist="38100" dir="2700000" algn="tl">
                    <a:srgbClr val="000000">
                      <a:alpha val="43137"/>
                    </a:srgbClr>
                  </a:outerShdw>
                </a:effectLst>
              </a:rPr>
              <a:t>Valerio CRISTOFORI</a:t>
            </a:r>
            <a:endParaRPr lang="it-IT" sz="3999" baseline="30000" dirty="0">
              <a:solidFill>
                <a:srgbClr val="210DB3"/>
              </a:solidFill>
              <a:effectLst>
                <a:outerShdw blurRad="38100" dist="38100" dir="2700000" algn="tl">
                  <a:srgbClr val="000000">
                    <a:alpha val="43137"/>
                  </a:srgbClr>
                </a:outerShdw>
              </a:effectLst>
            </a:endParaRPr>
          </a:p>
        </p:txBody>
      </p:sp>
      <p:sp>
        <p:nvSpPr>
          <p:cNvPr id="25" name="CasellaDiTesto 1">
            <a:extLst>
              <a:ext uri="{FF2B5EF4-FFF2-40B4-BE49-F238E27FC236}">
                <a16:creationId xmlns="" xmlns:a16="http://schemas.microsoft.com/office/drawing/2014/main" id="{5C505F7A-690A-45ED-8209-1AE67FE0C470}"/>
              </a:ext>
            </a:extLst>
          </p:cNvPr>
          <p:cNvSpPr txBox="1">
            <a:spLocks noChangeArrowheads="1"/>
          </p:cNvSpPr>
          <p:nvPr/>
        </p:nvSpPr>
        <p:spPr bwMode="auto">
          <a:xfrm>
            <a:off x="520504" y="5007019"/>
            <a:ext cx="8102992" cy="1199942"/>
          </a:xfrm>
          <a:prstGeom prst="rect">
            <a:avLst/>
          </a:prstGeom>
          <a:noFill/>
          <a:ln w="9525">
            <a:noFill/>
            <a:miter lim="800000"/>
            <a:headEnd/>
            <a:tailEnd/>
          </a:ln>
        </p:spPr>
        <p:txBody>
          <a:bodyPr wrap="square">
            <a:spAutoFit/>
          </a:bodyPr>
          <a:lstStyle/>
          <a:p>
            <a:pPr algn="ctr">
              <a:defRPr/>
            </a:pPr>
            <a:r>
              <a:rPr lang="it-IT" b="1" dirty="0">
                <a:solidFill>
                  <a:srgbClr val="210DB3"/>
                </a:solidFill>
                <a:effectLst>
                  <a:outerShdw blurRad="38100" dist="38100" dir="2700000" algn="tl">
                    <a:srgbClr val="000000">
                      <a:alpha val="43137"/>
                    </a:srgbClr>
                  </a:outerShdw>
                </a:effectLst>
                <a:latin typeface="Arial" charset="0"/>
                <a:cs typeface="Arial" charset="0"/>
              </a:rPr>
              <a:t>Dipartimento di Scienze Agrarie e Forestali, Università degli Studi della </a:t>
            </a:r>
            <a:r>
              <a:rPr lang="it-IT" b="1" dirty="0" err="1">
                <a:solidFill>
                  <a:srgbClr val="210DB3"/>
                </a:solidFill>
                <a:effectLst>
                  <a:outerShdw blurRad="38100" dist="38100" dir="2700000" algn="tl">
                    <a:srgbClr val="000000">
                      <a:alpha val="43137"/>
                    </a:srgbClr>
                  </a:outerShdw>
                </a:effectLst>
                <a:latin typeface="Arial" charset="0"/>
                <a:cs typeface="Arial" charset="0"/>
              </a:rPr>
              <a:t>Tuscia</a:t>
            </a:r>
            <a:r>
              <a:rPr lang="it-IT" b="1" dirty="0">
                <a:solidFill>
                  <a:srgbClr val="210DB3"/>
                </a:solidFill>
                <a:effectLst>
                  <a:outerShdw blurRad="38100" dist="38100" dir="2700000" algn="tl">
                    <a:srgbClr val="000000">
                      <a:alpha val="43137"/>
                    </a:srgbClr>
                  </a:outerShdw>
                </a:effectLst>
                <a:latin typeface="Arial" charset="0"/>
                <a:cs typeface="Arial" charset="0"/>
              </a:rPr>
              <a:t>, Via San Camillo de </a:t>
            </a:r>
            <a:r>
              <a:rPr lang="it-IT" b="1" dirty="0" err="1">
                <a:solidFill>
                  <a:srgbClr val="210DB3"/>
                </a:solidFill>
                <a:effectLst>
                  <a:outerShdw blurRad="38100" dist="38100" dir="2700000" algn="tl">
                    <a:srgbClr val="000000">
                      <a:alpha val="43137"/>
                    </a:srgbClr>
                  </a:outerShdw>
                </a:effectLst>
                <a:latin typeface="Arial" charset="0"/>
                <a:cs typeface="Arial" charset="0"/>
              </a:rPr>
              <a:t>Lellis</a:t>
            </a:r>
            <a:r>
              <a:rPr lang="it-IT" b="1" dirty="0">
                <a:solidFill>
                  <a:srgbClr val="210DB3"/>
                </a:solidFill>
                <a:effectLst>
                  <a:outerShdw blurRad="38100" dist="38100" dir="2700000" algn="tl">
                    <a:srgbClr val="000000">
                      <a:alpha val="43137"/>
                    </a:srgbClr>
                  </a:outerShdw>
                </a:effectLst>
                <a:latin typeface="Arial" charset="0"/>
                <a:cs typeface="Arial" charset="0"/>
              </a:rPr>
              <a:t>, 01100 – Viterbo</a:t>
            </a:r>
          </a:p>
          <a:p>
            <a:pPr algn="ctr">
              <a:defRPr/>
            </a:pPr>
            <a:endParaRPr lang="it-IT" b="1" dirty="0">
              <a:solidFill>
                <a:srgbClr val="210DB3"/>
              </a:solidFill>
              <a:effectLst>
                <a:outerShdw blurRad="38100" dist="38100" dir="2700000" algn="tl">
                  <a:srgbClr val="000000">
                    <a:alpha val="43137"/>
                  </a:srgbClr>
                </a:outerShdw>
              </a:effectLst>
              <a:latin typeface="Arial" charset="0"/>
              <a:cs typeface="Arial" charset="0"/>
            </a:endParaRPr>
          </a:p>
          <a:p>
            <a:pPr algn="ctr">
              <a:defRPr/>
            </a:pPr>
            <a:r>
              <a:rPr lang="it-IT" b="1" dirty="0">
                <a:solidFill>
                  <a:srgbClr val="210DB3"/>
                </a:solidFill>
                <a:effectLst>
                  <a:outerShdw blurRad="38100" dist="38100" dir="2700000" algn="tl">
                    <a:srgbClr val="000000">
                      <a:alpha val="43137"/>
                    </a:srgbClr>
                  </a:outerShdw>
                </a:effectLst>
                <a:latin typeface="Arial" charset="0"/>
                <a:cs typeface="Arial" charset="0"/>
              </a:rPr>
              <a:t>E-mail: valerio75@unitus.it</a:t>
            </a:r>
          </a:p>
        </p:txBody>
      </p:sp>
      <p:pic>
        <p:nvPicPr>
          <p:cNvPr id="2055" name="Picture 6" descr="Risultati immagini per dafne unitus png">
            <a:extLst>
              <a:ext uri="{FF2B5EF4-FFF2-40B4-BE49-F238E27FC236}">
                <a16:creationId xmlns="" xmlns:a16="http://schemas.microsoft.com/office/drawing/2014/main" id="{9793E06A-FFDB-4601-9405-6F667805AF81}"/>
              </a:ext>
            </a:extLs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598093" y="596"/>
            <a:ext cx="2547495" cy="7920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pic>
      <p:pic>
        <p:nvPicPr>
          <p:cNvPr id="2051" name="Picture 2" descr="Cinque corsi di laurea “green” all’Università della Tuscia">
            <a:extLst>
              <a:ext uri="{FF2B5EF4-FFF2-40B4-BE49-F238E27FC236}">
                <a16:creationId xmlns="" xmlns:a16="http://schemas.microsoft.com/office/drawing/2014/main" id="{84D4D22B-E7BF-41EB-902D-004A14C0D7C4}"/>
              </a:ext>
            </a:extLst>
          </p:cNvPr>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0" y="596"/>
            <a:ext cx="2285603" cy="8047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5680"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6"/>
                                        </p:tgtEl>
                                      </p:cBhvr>
                                    </p:cmd>
                                  </p:childTnLst>
                                </p:cTn>
                              </p:par>
                            </p:childTnLst>
                          </p:cTn>
                        </p:par>
                      </p:childTnLst>
                    </p:cTn>
                  </p:par>
                </p:childTnLst>
              </p:cTn>
              <p:nextCondLst>
                <p:cond evt="onClick" delay="0">
                  <p:tgtEl>
                    <p:spTgt spid="26"/>
                  </p:tgtEl>
                </p:cond>
              </p:nextCondLst>
            </p:seq>
            <p:video>
              <p:cMediaNode vol="80000">
                <p:cTn id="12" fill="hold" display="0">
                  <p:stCondLst>
                    <p:cond delay="indefinite"/>
                  </p:stCondLst>
                </p:cTn>
                <p:tgtEl>
                  <p:spTgt spid="2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4774" y="125286"/>
            <a:ext cx="8424472" cy="1325563"/>
          </a:xfrm>
        </p:spPr>
        <p:txBody>
          <a:bodyPr>
            <a:noAutofit/>
          </a:bodyPr>
          <a:lstStyle/>
          <a:p>
            <a:pPr algn="ctr"/>
            <a:r>
              <a:rPr lang="it-IT" sz="2000" b="1" dirty="0" smtClean="0">
                <a:latin typeface="+mn-lt"/>
              </a:rPr>
              <a:t>Confronto tra le superfici (ha) investite a nocciolo negli anni 2008 e 2018 nelle diverse regioni italiane (ISTAT, 2019)</a:t>
            </a:r>
            <a:r>
              <a:rPr lang="it-IT" sz="2000" dirty="0" smtClean="0">
                <a:latin typeface="+mn-lt"/>
              </a:rPr>
              <a:t/>
            </a:r>
            <a:br>
              <a:rPr lang="it-IT" sz="2000" dirty="0" smtClean="0">
                <a:latin typeface="+mn-lt"/>
              </a:rPr>
            </a:br>
            <a:endParaRPr lang="it-IT" sz="2000" dirty="0">
              <a:latin typeface="+mn-lt"/>
            </a:endParaRPr>
          </a:p>
        </p:txBody>
      </p:sp>
      <p:pic>
        <p:nvPicPr>
          <p:cNvPr id="149506" name="Picture 2"/>
          <p:cNvPicPr>
            <a:picLocks noGrp="1" noChangeAspect="1" noChangeArrowheads="1"/>
          </p:cNvPicPr>
          <p:nvPr>
            <p:ph idx="1"/>
          </p:nvPr>
        </p:nvPicPr>
        <p:blipFill>
          <a:blip r:embed="rId2"/>
          <a:srcRect/>
          <a:stretch>
            <a:fillRect/>
          </a:stretch>
        </p:blipFill>
        <p:spPr bwMode="auto">
          <a:xfrm>
            <a:off x="2473378" y="961271"/>
            <a:ext cx="4167266" cy="53889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8650" y="290177"/>
            <a:ext cx="7886700" cy="729156"/>
          </a:xfrm>
        </p:spPr>
        <p:txBody>
          <a:bodyPr>
            <a:normAutofit/>
          </a:bodyPr>
          <a:lstStyle/>
          <a:p>
            <a:pPr algn="ctr"/>
            <a:r>
              <a:rPr lang="it-IT" sz="2800" b="1" dirty="0" err="1" smtClean="0"/>
              <a:t>Corileti</a:t>
            </a:r>
            <a:r>
              <a:rPr lang="it-IT" sz="2800" b="1" dirty="0" smtClean="0"/>
              <a:t> in alta Langa</a:t>
            </a:r>
            <a:endParaRPr lang="it-IT" sz="2800" b="1" dirty="0"/>
          </a:p>
        </p:txBody>
      </p:sp>
      <p:sp>
        <p:nvSpPr>
          <p:cNvPr id="3" name="Segnaposto contenuto 2"/>
          <p:cNvSpPr>
            <a:spLocks noGrp="1"/>
          </p:cNvSpPr>
          <p:nvPr>
            <p:ph idx="1"/>
          </p:nvPr>
        </p:nvSpPr>
        <p:spPr/>
        <p:txBody>
          <a:bodyPr/>
          <a:lstStyle/>
          <a:p>
            <a:endParaRPr lang="it-IT"/>
          </a:p>
        </p:txBody>
      </p:sp>
      <p:pic>
        <p:nvPicPr>
          <p:cNvPr id="134146" name="Picture 2"/>
          <p:cNvPicPr>
            <a:picLocks noChangeAspect="1" noChangeArrowheads="1"/>
          </p:cNvPicPr>
          <p:nvPr/>
        </p:nvPicPr>
        <p:blipFill>
          <a:blip r:embed="rId2"/>
          <a:srcRect/>
          <a:stretch>
            <a:fillRect/>
          </a:stretch>
        </p:blipFill>
        <p:spPr bwMode="auto">
          <a:xfrm>
            <a:off x="1204913" y="909638"/>
            <a:ext cx="6734175" cy="5038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lum bright="14000"/>
          </a:blip>
          <a:srcRect/>
          <a:stretch>
            <a:fillRect/>
          </a:stretch>
        </p:blipFill>
        <p:spPr bwMode="auto">
          <a:xfrm>
            <a:off x="0" y="304800"/>
            <a:ext cx="9140825" cy="6116638"/>
          </a:xfrm>
          <a:prstGeom prst="rect">
            <a:avLst/>
          </a:prstGeom>
          <a:noFill/>
          <a:ln w="9525">
            <a:noFill/>
            <a:miter lim="800000"/>
            <a:headEnd/>
            <a:tailEnd/>
          </a:ln>
        </p:spPr>
      </p:pic>
      <p:sp>
        <p:nvSpPr>
          <p:cNvPr id="200707" name="Text Box 3"/>
          <p:cNvSpPr txBox="1">
            <a:spLocks noChangeArrowheads="1"/>
          </p:cNvSpPr>
          <p:nvPr/>
        </p:nvSpPr>
        <p:spPr bwMode="auto">
          <a:xfrm>
            <a:off x="152400" y="304800"/>
            <a:ext cx="8915400" cy="1200150"/>
          </a:xfrm>
          <a:prstGeom prst="rect">
            <a:avLst/>
          </a:prstGeom>
          <a:noFill/>
          <a:ln w="9525">
            <a:noFill/>
            <a:miter lim="800000"/>
            <a:headEnd/>
            <a:tailEnd/>
          </a:ln>
          <a:effectLst/>
        </p:spPr>
        <p:txBody>
          <a:bodyPr>
            <a:spAutoFit/>
          </a:bodyPr>
          <a:lstStyle/>
          <a:p>
            <a:pPr algn="ctr">
              <a:defRPr/>
            </a:pPr>
            <a:r>
              <a:rPr lang="it-IT" sz="2400" dirty="0">
                <a:effectLst>
                  <a:outerShdw blurRad="38100" dist="38100" dir="2700000" algn="tl">
                    <a:srgbClr val="FFFFFF"/>
                  </a:outerShdw>
                </a:effectLst>
              </a:rPr>
              <a:t>La </a:t>
            </a:r>
            <a:r>
              <a:rPr lang="it-IT" sz="2400" dirty="0" err="1">
                <a:effectLst>
                  <a:outerShdw blurRad="38100" dist="38100" dir="2700000" algn="tl">
                    <a:srgbClr val="FFFFFF"/>
                  </a:outerShdw>
                </a:effectLst>
              </a:rPr>
              <a:t>corilicoltura</a:t>
            </a:r>
            <a:r>
              <a:rPr lang="it-IT" sz="2400" dirty="0">
                <a:effectLst>
                  <a:outerShdw blurRad="38100" dist="38100" dir="2700000" algn="tl">
                    <a:srgbClr val="FFFFFF"/>
                  </a:outerShdw>
                </a:effectLst>
              </a:rPr>
              <a:t> laziale è concentrata intorno alla caldera del lago di Vico e alle aree limitrofe dei Monti </a:t>
            </a:r>
            <a:r>
              <a:rPr lang="it-IT" sz="2400" dirty="0" err="1">
                <a:effectLst>
                  <a:outerShdw blurRad="38100" dist="38100" dir="2700000" algn="tl">
                    <a:srgbClr val="FFFFFF"/>
                  </a:outerShdw>
                </a:effectLst>
              </a:rPr>
              <a:t>Cimini</a:t>
            </a:r>
            <a:r>
              <a:rPr lang="it-IT" sz="2400" dirty="0">
                <a:effectLst>
                  <a:outerShdw blurRad="38100" dist="38100" dir="2700000" algn="tl">
                    <a:srgbClr val="FFFFFF"/>
                  </a:outerShdw>
                </a:effectLst>
              </a:rPr>
              <a:t>. E’ elemento caratterizzante del paesaggio viterbese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fındık 4"/>
          <p:cNvPicPr>
            <a:picLocks noChangeAspect="1" noChangeArrowheads="1"/>
          </p:cNvPicPr>
          <p:nvPr/>
        </p:nvPicPr>
        <p:blipFill>
          <a:blip r:embed="rId2"/>
          <a:srcRect/>
          <a:stretch>
            <a:fillRect/>
          </a:stretch>
        </p:blipFill>
        <p:spPr bwMode="auto">
          <a:xfrm>
            <a:off x="0" y="0"/>
            <a:ext cx="9136063" cy="6858000"/>
          </a:xfrm>
          <a:prstGeom prst="rect">
            <a:avLst/>
          </a:prstGeom>
          <a:noFill/>
          <a:effectLst>
            <a:outerShdw dist="107763" dir="18900000" algn="ctr" rotWithShape="0">
              <a:srgbClr val="808080">
                <a:alpha val="50000"/>
              </a:srgbClr>
            </a:outerShdw>
          </a:effectLst>
        </p:spPr>
      </p:pic>
      <p:sp>
        <p:nvSpPr>
          <p:cNvPr id="43011" name="CasellaDiTesto 3"/>
          <p:cNvSpPr txBox="1">
            <a:spLocks noChangeArrowheads="1"/>
          </p:cNvSpPr>
          <p:nvPr/>
        </p:nvSpPr>
        <p:spPr bwMode="auto">
          <a:xfrm>
            <a:off x="0" y="152400"/>
            <a:ext cx="9144000" cy="400050"/>
          </a:xfrm>
          <a:prstGeom prst="rect">
            <a:avLst/>
          </a:prstGeom>
          <a:noFill/>
          <a:ln w="9525">
            <a:noFill/>
            <a:miter lim="800000"/>
            <a:headEnd/>
            <a:tailEnd/>
          </a:ln>
        </p:spPr>
        <p:txBody>
          <a:bodyPr>
            <a:spAutoFit/>
          </a:bodyPr>
          <a:lstStyle/>
          <a:p>
            <a:pPr algn="ctr"/>
            <a:r>
              <a:rPr lang="it-IT"/>
              <a:t>TURCHIA</a:t>
            </a:r>
          </a:p>
        </p:txBody>
      </p:sp>
      <p:pic>
        <p:nvPicPr>
          <p:cNvPr id="43012" name="Picture 2" descr="DSCF1885"/>
          <p:cNvPicPr>
            <a:picLocks noChangeAspect="1" noChangeArrowheads="1"/>
          </p:cNvPicPr>
          <p:nvPr/>
        </p:nvPicPr>
        <p:blipFill>
          <a:blip r:embed="rId3"/>
          <a:srcRect/>
          <a:stretch>
            <a:fillRect/>
          </a:stretch>
        </p:blipFill>
        <p:spPr bwMode="auto">
          <a:xfrm>
            <a:off x="4953000" y="3714750"/>
            <a:ext cx="4191000" cy="3143250"/>
          </a:xfrm>
          <a:prstGeom prst="rect">
            <a:avLst/>
          </a:prstGeom>
          <a:noFill/>
          <a:ln w="9525">
            <a:solidFill>
              <a:schemeClr val="accent1"/>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 xmlns:a16="http://schemas.microsoft.com/office/drawing/2014/main" id="{63D8E530-551D-4ECF-A3A9-B55860466634}"/>
              </a:ext>
            </a:extLst>
          </p:cNvPr>
          <p:cNvSpPr txBox="1"/>
          <p:nvPr/>
        </p:nvSpPr>
        <p:spPr>
          <a:xfrm>
            <a:off x="0" y="412481"/>
            <a:ext cx="9144000" cy="522196"/>
          </a:xfrm>
          <a:prstGeom prst="rect">
            <a:avLst/>
          </a:prstGeom>
          <a:noFill/>
        </p:spPr>
        <p:txBody>
          <a:bodyPr>
            <a:spAutoFit/>
          </a:bodyPr>
          <a:lstStyle/>
          <a:p>
            <a:pPr algn="ctr">
              <a:defRPr/>
            </a:pPr>
            <a:r>
              <a:rPr lang="it-IT" sz="2799" b="1" dirty="0">
                <a:solidFill>
                  <a:schemeClr val="bg1">
                    <a:lumMod val="50000"/>
                  </a:schemeClr>
                </a:solidFill>
                <a:effectLst>
                  <a:outerShdw blurRad="38100" dist="38100" dir="2700000" algn="tl">
                    <a:srgbClr val="000000">
                      <a:alpha val="43137"/>
                    </a:srgbClr>
                  </a:outerShdw>
                </a:effectLst>
                <a:latin typeface="Arial" charset="0"/>
                <a:cs typeface="Arial" charset="0"/>
              </a:rPr>
              <a:t>Sesti di impianto e forme di allevamento</a:t>
            </a:r>
          </a:p>
        </p:txBody>
      </p:sp>
      <p:graphicFrame>
        <p:nvGraphicFramePr>
          <p:cNvPr id="6" name="Tabella 5">
            <a:extLst>
              <a:ext uri="{FF2B5EF4-FFF2-40B4-BE49-F238E27FC236}">
                <a16:creationId xmlns="" xmlns:a16="http://schemas.microsoft.com/office/drawing/2014/main" id="{D443889C-641B-4CA6-8A14-D3594A5F1221}"/>
              </a:ext>
            </a:extLst>
          </p:cNvPr>
          <p:cNvGraphicFramePr>
            <a:graphicFrameLocks noGrp="1"/>
          </p:cNvGraphicFramePr>
          <p:nvPr/>
        </p:nvGraphicFramePr>
        <p:xfrm>
          <a:off x="750757" y="2383020"/>
          <a:ext cx="7655184" cy="2493697"/>
        </p:xfrm>
        <a:graphic>
          <a:graphicData uri="http://schemas.openxmlformats.org/drawingml/2006/table">
            <a:tbl>
              <a:tblPr firstRow="1" bandRow="1">
                <a:tableStyleId>{5C22544A-7EE6-4342-B048-85BDC9FD1C3A}</a:tableStyleId>
              </a:tblPr>
              <a:tblGrid>
                <a:gridCol w="1913796">
                  <a:extLst>
                    <a:ext uri="{9D8B030D-6E8A-4147-A177-3AD203B41FA5}">
                      <a16:colId xmlns="" xmlns:a16="http://schemas.microsoft.com/office/drawing/2014/main" val="20000"/>
                    </a:ext>
                  </a:extLst>
                </a:gridCol>
                <a:gridCol w="1913796">
                  <a:extLst>
                    <a:ext uri="{9D8B030D-6E8A-4147-A177-3AD203B41FA5}">
                      <a16:colId xmlns="" xmlns:a16="http://schemas.microsoft.com/office/drawing/2014/main" val="20001"/>
                    </a:ext>
                  </a:extLst>
                </a:gridCol>
                <a:gridCol w="1913796">
                  <a:extLst>
                    <a:ext uri="{9D8B030D-6E8A-4147-A177-3AD203B41FA5}">
                      <a16:colId xmlns="" xmlns:a16="http://schemas.microsoft.com/office/drawing/2014/main" val="20002"/>
                    </a:ext>
                  </a:extLst>
                </a:gridCol>
                <a:gridCol w="1913796">
                  <a:extLst>
                    <a:ext uri="{9D8B030D-6E8A-4147-A177-3AD203B41FA5}">
                      <a16:colId xmlns="" xmlns:a16="http://schemas.microsoft.com/office/drawing/2014/main" val="20003"/>
                    </a:ext>
                  </a:extLst>
                </a:gridCol>
              </a:tblGrid>
              <a:tr h="639957">
                <a:tc rowSpan="2">
                  <a:txBody>
                    <a:bodyPr/>
                    <a:lstStyle/>
                    <a:p>
                      <a:pPr algn="ctr"/>
                      <a:r>
                        <a:rPr lang="it-IT" sz="1800" dirty="0"/>
                        <a:t>Distanza sulla fila (m)</a:t>
                      </a:r>
                    </a:p>
                  </a:txBody>
                  <a:tcPr marL="91425" marR="91425" marT="45706" marB="45706"/>
                </a:tc>
                <a:tc gridSpan="3">
                  <a:txBody>
                    <a:bodyPr/>
                    <a:lstStyle/>
                    <a:p>
                      <a:pPr algn="ctr"/>
                      <a:r>
                        <a:rPr lang="it-IT" sz="1800" dirty="0"/>
                        <a:t>Distanza</a:t>
                      </a:r>
                      <a:r>
                        <a:rPr lang="it-IT" sz="1800" baseline="0" dirty="0"/>
                        <a:t> tra le file </a:t>
                      </a:r>
                    </a:p>
                    <a:p>
                      <a:pPr algn="ctr"/>
                      <a:r>
                        <a:rPr lang="it-IT" sz="1800" baseline="0" dirty="0"/>
                        <a:t>(m)</a:t>
                      </a:r>
                      <a:endParaRPr lang="it-IT" sz="1800" dirty="0"/>
                    </a:p>
                  </a:txBody>
                  <a:tcPr marL="91425" marR="91425" marT="45706" marB="45706"/>
                </a:tc>
                <a:tc hMerge="1">
                  <a:txBody>
                    <a:bodyPr/>
                    <a:lstStyle/>
                    <a:p>
                      <a:endParaRPr lang="it-IT" dirty="0"/>
                    </a:p>
                  </a:txBody>
                  <a:tcPr/>
                </a:tc>
                <a:tc hMerge="1">
                  <a:txBody>
                    <a:bodyPr/>
                    <a:lstStyle/>
                    <a:p>
                      <a:endParaRPr lang="it-IT" dirty="0"/>
                    </a:p>
                  </a:txBody>
                  <a:tcPr/>
                </a:tc>
                <a:extLst>
                  <a:ext uri="{0D108BD9-81ED-4DB2-BD59-A6C34878D82A}">
                    <a16:rowId xmlns="" xmlns:a16="http://schemas.microsoft.com/office/drawing/2014/main" val="10000"/>
                  </a:ext>
                </a:extLst>
              </a:tr>
              <a:tr h="370729">
                <a:tc vMerge="1">
                  <a:txBody>
                    <a:bodyPr/>
                    <a:lstStyle/>
                    <a:p>
                      <a:endParaRPr lang="it-IT" dirty="0"/>
                    </a:p>
                  </a:txBody>
                  <a:tcPr/>
                </a:tc>
                <a:tc>
                  <a:txBody>
                    <a:bodyPr/>
                    <a:lstStyle/>
                    <a:p>
                      <a:pPr algn="ctr"/>
                      <a:r>
                        <a:rPr lang="it-IT" sz="1800" b="1" dirty="0"/>
                        <a:t>5</a:t>
                      </a:r>
                    </a:p>
                  </a:txBody>
                  <a:tcPr marL="91425" marR="91425" marT="45706" marB="45706"/>
                </a:tc>
                <a:tc>
                  <a:txBody>
                    <a:bodyPr/>
                    <a:lstStyle/>
                    <a:p>
                      <a:pPr algn="ctr"/>
                      <a:r>
                        <a:rPr lang="it-IT" sz="1800" b="1" dirty="0"/>
                        <a:t>5,5</a:t>
                      </a:r>
                    </a:p>
                  </a:txBody>
                  <a:tcPr marL="91425" marR="91425" marT="45706" marB="45706"/>
                </a:tc>
                <a:tc>
                  <a:txBody>
                    <a:bodyPr/>
                    <a:lstStyle/>
                    <a:p>
                      <a:pPr algn="ctr"/>
                      <a:r>
                        <a:rPr lang="it-IT" sz="1800" b="1" dirty="0"/>
                        <a:t>6</a:t>
                      </a:r>
                    </a:p>
                  </a:txBody>
                  <a:tcPr marL="91425" marR="91425" marT="45706" marB="45706"/>
                </a:tc>
                <a:extLst>
                  <a:ext uri="{0D108BD9-81ED-4DB2-BD59-A6C34878D82A}">
                    <a16:rowId xmlns="" xmlns:a16="http://schemas.microsoft.com/office/drawing/2014/main" val="10001"/>
                  </a:ext>
                </a:extLst>
              </a:tr>
              <a:tr h="370729">
                <a:tc>
                  <a:txBody>
                    <a:bodyPr/>
                    <a:lstStyle/>
                    <a:p>
                      <a:pPr algn="ctr"/>
                      <a:r>
                        <a:rPr lang="it-IT" sz="1800" b="1" dirty="0"/>
                        <a:t>2,5</a:t>
                      </a:r>
                    </a:p>
                  </a:txBody>
                  <a:tcPr marL="91425" marR="91425" marT="45706" marB="45706"/>
                </a:tc>
                <a:tc>
                  <a:txBody>
                    <a:bodyPr/>
                    <a:lstStyle/>
                    <a:p>
                      <a:pPr algn="ctr"/>
                      <a:r>
                        <a:rPr lang="it-IT" sz="1800" dirty="0"/>
                        <a:t>800</a:t>
                      </a:r>
                    </a:p>
                  </a:txBody>
                  <a:tcPr marL="91425" marR="91425" marT="45706" marB="45706"/>
                </a:tc>
                <a:tc>
                  <a:txBody>
                    <a:bodyPr/>
                    <a:lstStyle/>
                    <a:p>
                      <a:pPr algn="ctr"/>
                      <a:r>
                        <a:rPr lang="it-IT" sz="1800" dirty="0"/>
                        <a:t>727</a:t>
                      </a:r>
                    </a:p>
                  </a:txBody>
                  <a:tcPr marL="91425" marR="91425" marT="45706" marB="45706"/>
                </a:tc>
                <a:tc>
                  <a:txBody>
                    <a:bodyPr/>
                    <a:lstStyle/>
                    <a:p>
                      <a:pPr algn="ctr"/>
                      <a:r>
                        <a:rPr lang="it-IT" sz="1800" dirty="0"/>
                        <a:t>667</a:t>
                      </a:r>
                    </a:p>
                  </a:txBody>
                  <a:tcPr marL="91425" marR="91425" marT="45706" marB="45706"/>
                </a:tc>
                <a:extLst>
                  <a:ext uri="{0D108BD9-81ED-4DB2-BD59-A6C34878D82A}">
                    <a16:rowId xmlns="" xmlns:a16="http://schemas.microsoft.com/office/drawing/2014/main" val="10002"/>
                  </a:ext>
                </a:extLst>
              </a:tr>
              <a:tr h="370729">
                <a:tc>
                  <a:txBody>
                    <a:bodyPr/>
                    <a:lstStyle/>
                    <a:p>
                      <a:pPr algn="ctr"/>
                      <a:r>
                        <a:rPr lang="it-IT" sz="1800" b="1" dirty="0"/>
                        <a:t>3</a:t>
                      </a:r>
                    </a:p>
                  </a:txBody>
                  <a:tcPr marL="91425" marR="91425" marT="45706" marB="45706"/>
                </a:tc>
                <a:tc>
                  <a:txBody>
                    <a:bodyPr/>
                    <a:lstStyle/>
                    <a:p>
                      <a:pPr algn="ctr"/>
                      <a:r>
                        <a:rPr lang="it-IT" sz="1800" dirty="0"/>
                        <a:t>667</a:t>
                      </a:r>
                    </a:p>
                  </a:txBody>
                  <a:tcPr marL="91425" marR="91425" marT="45706" marB="45706"/>
                </a:tc>
                <a:tc>
                  <a:txBody>
                    <a:bodyPr/>
                    <a:lstStyle/>
                    <a:p>
                      <a:pPr algn="ctr"/>
                      <a:r>
                        <a:rPr lang="it-IT" sz="1800" dirty="0"/>
                        <a:t>606</a:t>
                      </a:r>
                    </a:p>
                  </a:txBody>
                  <a:tcPr marL="91425" marR="91425" marT="45706" marB="45706"/>
                </a:tc>
                <a:tc>
                  <a:txBody>
                    <a:bodyPr/>
                    <a:lstStyle/>
                    <a:p>
                      <a:pPr algn="ctr"/>
                      <a:r>
                        <a:rPr lang="it-IT" sz="1800" dirty="0"/>
                        <a:t>555</a:t>
                      </a:r>
                    </a:p>
                  </a:txBody>
                  <a:tcPr marL="91425" marR="91425" marT="45706" marB="45706"/>
                </a:tc>
                <a:extLst>
                  <a:ext uri="{0D108BD9-81ED-4DB2-BD59-A6C34878D82A}">
                    <a16:rowId xmlns="" xmlns:a16="http://schemas.microsoft.com/office/drawing/2014/main" val="10003"/>
                  </a:ext>
                </a:extLst>
              </a:tr>
              <a:tr h="370729">
                <a:tc>
                  <a:txBody>
                    <a:bodyPr/>
                    <a:lstStyle/>
                    <a:p>
                      <a:pPr algn="ctr"/>
                      <a:r>
                        <a:rPr lang="it-IT" sz="1800" b="1" dirty="0"/>
                        <a:t>4</a:t>
                      </a:r>
                    </a:p>
                  </a:txBody>
                  <a:tcPr marL="91425" marR="91425" marT="45706" marB="45706"/>
                </a:tc>
                <a:tc>
                  <a:txBody>
                    <a:bodyPr/>
                    <a:lstStyle/>
                    <a:p>
                      <a:pPr algn="ctr"/>
                      <a:r>
                        <a:rPr lang="it-IT" sz="1800" dirty="0"/>
                        <a:t>500</a:t>
                      </a:r>
                    </a:p>
                  </a:txBody>
                  <a:tcPr marL="91425" marR="91425" marT="45706" marB="45706"/>
                </a:tc>
                <a:tc>
                  <a:txBody>
                    <a:bodyPr/>
                    <a:lstStyle/>
                    <a:p>
                      <a:pPr algn="ctr"/>
                      <a:r>
                        <a:rPr lang="it-IT" sz="1800" dirty="0"/>
                        <a:t>454</a:t>
                      </a:r>
                    </a:p>
                  </a:txBody>
                  <a:tcPr marL="91425" marR="91425" marT="45706" marB="45706"/>
                </a:tc>
                <a:tc>
                  <a:txBody>
                    <a:bodyPr/>
                    <a:lstStyle/>
                    <a:p>
                      <a:pPr algn="ctr"/>
                      <a:r>
                        <a:rPr lang="it-IT" sz="1800" dirty="0"/>
                        <a:t>417</a:t>
                      </a:r>
                    </a:p>
                  </a:txBody>
                  <a:tcPr marL="91425" marR="91425" marT="45706" marB="45706"/>
                </a:tc>
                <a:extLst>
                  <a:ext uri="{0D108BD9-81ED-4DB2-BD59-A6C34878D82A}">
                    <a16:rowId xmlns="" xmlns:a16="http://schemas.microsoft.com/office/drawing/2014/main" val="10004"/>
                  </a:ext>
                </a:extLst>
              </a:tr>
              <a:tr h="370729">
                <a:tc>
                  <a:txBody>
                    <a:bodyPr/>
                    <a:lstStyle/>
                    <a:p>
                      <a:pPr algn="ctr"/>
                      <a:r>
                        <a:rPr lang="it-IT" sz="1800" b="1" dirty="0"/>
                        <a:t>5</a:t>
                      </a:r>
                    </a:p>
                  </a:txBody>
                  <a:tcPr marL="91425" marR="91425" marT="45706" marB="45706"/>
                </a:tc>
                <a:tc>
                  <a:txBody>
                    <a:bodyPr/>
                    <a:lstStyle/>
                    <a:p>
                      <a:pPr algn="ctr"/>
                      <a:r>
                        <a:rPr lang="it-IT" sz="1800" dirty="0"/>
                        <a:t>400</a:t>
                      </a:r>
                    </a:p>
                  </a:txBody>
                  <a:tcPr marL="91425" marR="91425" marT="45706" marB="45706"/>
                </a:tc>
                <a:tc>
                  <a:txBody>
                    <a:bodyPr/>
                    <a:lstStyle/>
                    <a:p>
                      <a:pPr algn="ctr"/>
                      <a:r>
                        <a:rPr lang="it-IT" sz="1800" dirty="0"/>
                        <a:t>364</a:t>
                      </a:r>
                    </a:p>
                  </a:txBody>
                  <a:tcPr marL="91425" marR="91425" marT="45706" marB="45706"/>
                </a:tc>
                <a:tc>
                  <a:txBody>
                    <a:bodyPr/>
                    <a:lstStyle/>
                    <a:p>
                      <a:pPr algn="ctr"/>
                      <a:r>
                        <a:rPr lang="it-IT" sz="1800" dirty="0"/>
                        <a:t>333</a:t>
                      </a:r>
                    </a:p>
                  </a:txBody>
                  <a:tcPr marL="91425" marR="91425" marT="45706" marB="45706"/>
                </a:tc>
                <a:extLst>
                  <a:ext uri="{0D108BD9-81ED-4DB2-BD59-A6C34878D82A}">
                    <a16:rowId xmlns="" xmlns:a16="http://schemas.microsoft.com/office/drawing/2014/main" val="10005"/>
                  </a:ext>
                </a:extLst>
              </a:tr>
            </a:tbl>
          </a:graphicData>
        </a:graphic>
      </p:graphicFrame>
      <p:sp>
        <p:nvSpPr>
          <p:cNvPr id="5" name="Ovale 4">
            <a:extLst>
              <a:ext uri="{FF2B5EF4-FFF2-40B4-BE49-F238E27FC236}">
                <a16:creationId xmlns="" xmlns:a16="http://schemas.microsoft.com/office/drawing/2014/main" id="{AFFDB7E1-15D0-4070-90F7-7CA729D910B5}"/>
              </a:ext>
            </a:extLst>
          </p:cNvPr>
          <p:cNvSpPr/>
          <p:nvPr/>
        </p:nvSpPr>
        <p:spPr>
          <a:xfrm>
            <a:off x="2920493" y="4108332"/>
            <a:ext cx="1460246" cy="790438"/>
          </a:xfrm>
          <a:prstGeom prst="ellipse">
            <a:avLst/>
          </a:prstGeom>
          <a:noFill/>
          <a:ln>
            <a:solidFill>
              <a:srgbClr val="063EBA"/>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it-IT">
              <a:ln>
                <a:solidFill>
                  <a:srgbClr val="063EBA"/>
                </a:solidFill>
              </a:l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a:extLst>
              <a:ext uri="{FF2B5EF4-FFF2-40B4-BE49-F238E27FC236}">
                <a16:creationId xmlns="" xmlns:a16="http://schemas.microsoft.com/office/drawing/2014/main" id="{12764D89-81B6-4FBA-A65E-543D5A986CC5}"/>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612475" y="595"/>
            <a:ext cx="4531526" cy="3398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CasellaDiTesto 3">
            <a:extLst>
              <a:ext uri="{FF2B5EF4-FFF2-40B4-BE49-F238E27FC236}">
                <a16:creationId xmlns="" xmlns:a16="http://schemas.microsoft.com/office/drawing/2014/main" id="{F96BEFBF-05F8-438F-B520-37E2D79FF799}"/>
              </a:ext>
            </a:extLst>
          </p:cNvPr>
          <p:cNvSpPr txBox="1"/>
          <p:nvPr/>
        </p:nvSpPr>
        <p:spPr>
          <a:xfrm>
            <a:off x="831706" y="286296"/>
            <a:ext cx="2783992" cy="369824"/>
          </a:xfrm>
          <a:prstGeom prst="rect">
            <a:avLst/>
          </a:prstGeom>
          <a:noFill/>
        </p:spPr>
        <p:txBody>
          <a:bodyPr wrap="square">
            <a:spAutoFit/>
          </a:bodyPr>
          <a:lstStyle/>
          <a:p>
            <a:pPr algn="ctr">
              <a:defRPr/>
            </a:pPr>
            <a:r>
              <a:rPr lang="it-IT" b="1" dirty="0">
                <a:effectLst>
                  <a:outerShdw blurRad="38100" dist="38100" dir="2700000" algn="tl">
                    <a:srgbClr val="000000">
                      <a:alpha val="43137"/>
                    </a:srgbClr>
                  </a:outerShdw>
                </a:effectLst>
                <a:latin typeface="Arial" charset="0"/>
                <a:cs typeface="Arial" charset="0"/>
              </a:rPr>
              <a:t>Cespuglio </a:t>
            </a:r>
            <a:r>
              <a:rPr lang="it-IT" b="1" dirty="0" err="1">
                <a:effectLst>
                  <a:outerShdw blurRad="38100" dist="38100" dir="2700000" algn="tl">
                    <a:srgbClr val="000000">
                      <a:alpha val="43137"/>
                    </a:srgbClr>
                  </a:outerShdw>
                </a:effectLst>
                <a:latin typeface="Arial" charset="0"/>
                <a:cs typeface="Arial" charset="0"/>
              </a:rPr>
              <a:t>policaule</a:t>
            </a:r>
            <a:endParaRPr lang="it-IT" b="1" dirty="0">
              <a:effectLst>
                <a:outerShdw blurRad="38100" dist="38100" dir="2700000" algn="tl">
                  <a:srgbClr val="000000">
                    <a:alpha val="43137"/>
                  </a:srgbClr>
                </a:outerShdw>
              </a:effectLst>
              <a:latin typeface="Arial" charset="0"/>
              <a:cs typeface="Arial" charset="0"/>
            </a:endParaRPr>
          </a:p>
        </p:txBody>
      </p:sp>
      <p:pic>
        <p:nvPicPr>
          <p:cNvPr id="4100" name="Picture 3" descr="D:\Back up PC uni Valerio nocc oct 2013\Valerio_nocc\PROGETTI\EUROPEI\horizon 2020 PHANTEON\uo dafne\farm stelliferi\sperimentazione Stelliferi\TRIALS pantheon 2019\Foto Yo Pruning Panth 2019\pruning panth 09 may 2019\Yo c7.jpg">
            <a:extLst>
              <a:ext uri="{FF2B5EF4-FFF2-40B4-BE49-F238E27FC236}">
                <a16:creationId xmlns="" xmlns:a16="http://schemas.microsoft.com/office/drawing/2014/main" id="{B2B34393-1C90-46E7-9C18-C5129AD87BCD}"/>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01553" y="656120"/>
            <a:ext cx="3101437" cy="62012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01" name="Picture 2" descr="D:\Back up PC uni Valerio nocc oct 2013\Valerio_nocc\NOCCIOLO\cap MANUALE nocciolo 2017\altre foto\fig 4b.JPG">
            <a:extLst>
              <a:ext uri="{FF2B5EF4-FFF2-40B4-BE49-F238E27FC236}">
                <a16:creationId xmlns="" xmlns:a16="http://schemas.microsoft.com/office/drawing/2014/main" id="{2835D94D-8517-4C3A-AD9E-8E55D2C92CD4}"/>
              </a:ext>
            </a:extLs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612475" y="3467093"/>
            <a:ext cx="4531526" cy="3398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Back up PC uni Valerio nocc oct 2013\Valerio_nocc\PROGETTI\MIPAAF\gruppo lavoro nocciolo MIPAF 2009\prog mipaaf noc CEFAS_AOP\SPERIMENTAZIONI MIPAAF MIFCOL 2012\prova potatura noc Az DS 2013\FOTO\nocciolo_chioma 9maggio\nocc_B1 (3).JPG">
            <a:extLst>
              <a:ext uri="{FF2B5EF4-FFF2-40B4-BE49-F238E27FC236}">
                <a16:creationId xmlns="" xmlns:a16="http://schemas.microsoft.com/office/drawing/2014/main" id="{1277723A-93FB-4E33-81E7-76E9A054269D}"/>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90453" y="1324340"/>
            <a:ext cx="3671250" cy="5506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3" name="Picture 5" descr="D:\Back up PC uni Valerio nocc oct 2013\Valerio_nocc\PROGETTI\MIPAAF\FRUMED  MIPAF 2005\dati sperim frumed\immagini frumed\foto per caserta\2006_0610Image0003.JPG">
            <a:extLst>
              <a:ext uri="{FF2B5EF4-FFF2-40B4-BE49-F238E27FC236}">
                <a16:creationId xmlns="" xmlns:a16="http://schemas.microsoft.com/office/drawing/2014/main" id="{5A527FF6-9611-4DED-AECE-2D59F628449A}"/>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675964" y="3494077"/>
            <a:ext cx="4468037" cy="3350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4" name="Picture 6" descr="D:\Back up PC uni Valerio nocc oct 2013\Valerio_nocc\NOCCIOLO\cap MANUALE nocciolo 2017\altre foto\foto 4.JPG">
            <a:extLst>
              <a:ext uri="{FF2B5EF4-FFF2-40B4-BE49-F238E27FC236}">
                <a16:creationId xmlns="" xmlns:a16="http://schemas.microsoft.com/office/drawing/2014/main" id="{CE2F98D1-0FBA-4C84-B82A-EC0BFCC4534D}"/>
              </a:ext>
            </a:extLs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704533" y="596"/>
            <a:ext cx="4439467" cy="3329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CasellaDiTesto 7">
            <a:extLst>
              <a:ext uri="{FF2B5EF4-FFF2-40B4-BE49-F238E27FC236}">
                <a16:creationId xmlns="" xmlns:a16="http://schemas.microsoft.com/office/drawing/2014/main" id="{236FCC87-09A6-4F61-92EA-6DC493F88C77}"/>
              </a:ext>
            </a:extLst>
          </p:cNvPr>
          <p:cNvSpPr txBox="1"/>
          <p:nvPr/>
        </p:nvSpPr>
        <p:spPr>
          <a:xfrm>
            <a:off x="831706" y="664497"/>
            <a:ext cx="2783992" cy="369824"/>
          </a:xfrm>
          <a:prstGeom prst="rect">
            <a:avLst/>
          </a:prstGeom>
          <a:noFill/>
        </p:spPr>
        <p:txBody>
          <a:bodyPr>
            <a:spAutoFit/>
          </a:bodyPr>
          <a:lstStyle/>
          <a:p>
            <a:pPr algn="ctr">
              <a:defRPr/>
            </a:pPr>
            <a:r>
              <a:rPr lang="it-IT" b="1" dirty="0">
                <a:effectLst>
                  <a:outerShdw blurRad="38100" dist="38100" dir="2700000" algn="tl">
                    <a:srgbClr val="000000">
                      <a:alpha val="43137"/>
                    </a:srgbClr>
                  </a:outerShdw>
                </a:effectLst>
                <a:latin typeface="Arial" charset="0"/>
                <a:cs typeface="Arial" charset="0"/>
              </a:rPr>
              <a:t>Vaso </a:t>
            </a:r>
            <a:r>
              <a:rPr lang="it-IT" b="1" dirty="0" err="1">
                <a:effectLst>
                  <a:outerShdw blurRad="38100" dist="38100" dir="2700000" algn="tl">
                    <a:srgbClr val="000000">
                      <a:alpha val="43137"/>
                    </a:srgbClr>
                  </a:outerShdw>
                </a:effectLst>
                <a:latin typeface="Arial" charset="0"/>
                <a:cs typeface="Arial" charset="0"/>
              </a:rPr>
              <a:t>cespugliato</a:t>
            </a:r>
            <a:endParaRPr lang="it-IT" b="1" dirty="0">
              <a:effectLst>
                <a:outerShdw blurRad="38100" dist="38100" dir="2700000" algn="tl">
                  <a:srgbClr val="000000">
                    <a:alpha val="43137"/>
                  </a:srgbClr>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20171025_115838">
            <a:extLst>
              <a:ext uri="{FF2B5EF4-FFF2-40B4-BE49-F238E27FC236}">
                <a16:creationId xmlns="" xmlns:a16="http://schemas.microsoft.com/office/drawing/2014/main" id="{7314C76E-3418-485C-A631-E5324455716E}"/>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3873" y="602154"/>
            <a:ext cx="3507766" cy="626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7" name="Picture 2" descr="D:\foto ERASMUS + turchia 2017 18\foto turchia oct 2017\20171025_160921.jpg">
            <a:extLst>
              <a:ext uri="{FF2B5EF4-FFF2-40B4-BE49-F238E27FC236}">
                <a16:creationId xmlns="" xmlns:a16="http://schemas.microsoft.com/office/drawing/2014/main" id="{ADAABADA-773A-4BDD-9D2F-9234322F205A}"/>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074406" y="595"/>
            <a:ext cx="5069595" cy="3030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148" name="Picture 3" descr="D:\foto ERASMUS + turchia 2017 18\foto turchia oct 2017\20171025_115536.jpg">
            <a:extLst>
              <a:ext uri="{FF2B5EF4-FFF2-40B4-BE49-F238E27FC236}">
                <a16:creationId xmlns="" xmlns:a16="http://schemas.microsoft.com/office/drawing/2014/main" id="{EFE3BF09-1745-4F6A-B91C-F3E9F96E446F}"/>
              </a:ext>
            </a:extLs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088690" y="3725812"/>
            <a:ext cx="5055310" cy="31379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CasellaDiTesto 5">
            <a:extLst>
              <a:ext uri="{FF2B5EF4-FFF2-40B4-BE49-F238E27FC236}">
                <a16:creationId xmlns="" xmlns:a16="http://schemas.microsoft.com/office/drawing/2014/main" id="{6F8EF935-7F4F-43BD-A2CB-DEC4D2B796B2}"/>
              </a:ext>
            </a:extLst>
          </p:cNvPr>
          <p:cNvSpPr txBox="1"/>
          <p:nvPr/>
        </p:nvSpPr>
        <p:spPr>
          <a:xfrm>
            <a:off x="0" y="230477"/>
            <a:ext cx="4066469" cy="369824"/>
          </a:xfrm>
          <a:prstGeom prst="rect">
            <a:avLst/>
          </a:prstGeom>
          <a:noFill/>
        </p:spPr>
        <p:txBody>
          <a:bodyPr>
            <a:spAutoFit/>
          </a:bodyPr>
          <a:lstStyle/>
          <a:p>
            <a:pPr algn="ctr">
              <a:defRPr/>
            </a:pPr>
            <a:r>
              <a:rPr lang="it-IT" b="1" dirty="0">
                <a:effectLst>
                  <a:outerShdw blurRad="38100" dist="38100" dir="2700000" algn="tl">
                    <a:srgbClr val="000000">
                      <a:alpha val="43137"/>
                    </a:srgbClr>
                  </a:outerShdw>
                </a:effectLst>
                <a:latin typeface="Arial" charset="0"/>
                <a:cs typeface="Arial" charset="0"/>
              </a:rPr>
              <a:t>Alberello</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Back up PC uni Valerio nocc oct 2013\Valerio_nocc\PROGETTI\EUROPEI\Erasmus plus Turkey 2016\attività Erasmordu\book erasmordu\foto book erasmordu\11.jpg">
            <a:extLst>
              <a:ext uri="{FF2B5EF4-FFF2-40B4-BE49-F238E27FC236}">
                <a16:creationId xmlns="" xmlns:a16="http://schemas.microsoft.com/office/drawing/2014/main" id="{04F22BD6-CF67-41F5-9B03-08154C878A18}"/>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062449"/>
            <a:ext cx="9144000" cy="5142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CasellaDiTesto 2">
            <a:extLst>
              <a:ext uri="{FF2B5EF4-FFF2-40B4-BE49-F238E27FC236}">
                <a16:creationId xmlns="" xmlns:a16="http://schemas.microsoft.com/office/drawing/2014/main" id="{6F75DBB4-529D-4F2E-8927-AAEE2E3B783E}"/>
              </a:ext>
            </a:extLst>
          </p:cNvPr>
          <p:cNvSpPr txBox="1"/>
          <p:nvPr/>
        </p:nvSpPr>
        <p:spPr>
          <a:xfrm>
            <a:off x="0" y="1448145"/>
            <a:ext cx="9144000" cy="369823"/>
          </a:xfrm>
          <a:prstGeom prst="rect">
            <a:avLst/>
          </a:prstGeom>
          <a:noFill/>
        </p:spPr>
        <p:txBody>
          <a:bodyPr>
            <a:spAutoFit/>
          </a:bodyPr>
          <a:lstStyle/>
          <a:p>
            <a:pPr algn="ctr">
              <a:defRPr/>
            </a:pPr>
            <a:r>
              <a:rPr lang="it-IT" dirty="0">
                <a:effectLst>
                  <a:outerShdw blurRad="38100" dist="38100" dir="2700000" algn="tl">
                    <a:srgbClr val="000000">
                      <a:alpha val="43137"/>
                    </a:srgbClr>
                  </a:outerShdw>
                </a:effectLst>
                <a:latin typeface="Arial" charset="0"/>
                <a:cs typeface="Arial" charset="0"/>
              </a:rPr>
              <a:t>Impianto Tonda Gentile Romana  (ambiente viterbese)</a:t>
            </a:r>
          </a:p>
        </p:txBody>
      </p:sp>
      <p:sp>
        <p:nvSpPr>
          <p:cNvPr id="7172" name="CasellaDiTesto 3">
            <a:extLst>
              <a:ext uri="{FF2B5EF4-FFF2-40B4-BE49-F238E27FC236}">
                <a16:creationId xmlns="" xmlns:a16="http://schemas.microsoft.com/office/drawing/2014/main" id="{C757BE5D-78B6-4306-A511-356974304707}"/>
              </a:ext>
            </a:extLst>
          </p:cNvPr>
          <p:cNvSpPr txBox="1">
            <a:spLocks noChangeArrowheads="1"/>
          </p:cNvSpPr>
          <p:nvPr/>
        </p:nvSpPr>
        <p:spPr bwMode="auto">
          <a:xfrm>
            <a:off x="0" y="370419"/>
            <a:ext cx="9144000" cy="1077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sz="2400" b="1" dirty="0"/>
              <a:t>Sesto dinamico </a:t>
            </a:r>
          </a:p>
          <a:p>
            <a:pPr algn="ctr" eaLnBrk="1" hangingPunct="1"/>
            <a:endParaRPr lang="it-IT" altLang="it-IT" sz="2400" b="1" dirty="0"/>
          </a:p>
          <a:p>
            <a:pPr algn="ctr" eaLnBrk="1" hangingPunct="1"/>
            <a:r>
              <a:rPr lang="it-IT" altLang="it-IT" sz="1600" dirty="0"/>
              <a:t>(10° – 12° anno eliminazione della metà degli alberi: densità finale 400 piante/ha)</a:t>
            </a:r>
          </a:p>
        </p:txBody>
      </p:sp>
      <p:cxnSp>
        <p:nvCxnSpPr>
          <p:cNvPr id="6" name="Connettore 1 5">
            <a:extLst>
              <a:ext uri="{FF2B5EF4-FFF2-40B4-BE49-F238E27FC236}">
                <a16:creationId xmlns="" xmlns:a16="http://schemas.microsoft.com/office/drawing/2014/main" id="{C8C8B242-D877-4035-8DB1-FB154EDDA0A7}"/>
              </a:ext>
            </a:extLst>
          </p:cNvPr>
          <p:cNvCxnSpPr/>
          <p:nvPr/>
        </p:nvCxnSpPr>
        <p:spPr>
          <a:xfrm>
            <a:off x="2728440" y="5159075"/>
            <a:ext cx="1133278" cy="39521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ttore 1 7">
            <a:extLst>
              <a:ext uri="{FF2B5EF4-FFF2-40B4-BE49-F238E27FC236}">
                <a16:creationId xmlns="" xmlns:a16="http://schemas.microsoft.com/office/drawing/2014/main" id="{B3723267-AC2D-48F3-BE42-1F38F37FAF44}"/>
              </a:ext>
            </a:extLst>
          </p:cNvPr>
          <p:cNvCxnSpPr/>
          <p:nvPr/>
        </p:nvCxnSpPr>
        <p:spPr>
          <a:xfrm flipV="1">
            <a:off x="4025202" y="5554294"/>
            <a:ext cx="2060217" cy="15078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7175" name="CasellaDiTesto 10">
            <a:extLst>
              <a:ext uri="{FF2B5EF4-FFF2-40B4-BE49-F238E27FC236}">
                <a16:creationId xmlns="" xmlns:a16="http://schemas.microsoft.com/office/drawing/2014/main" id="{F405F82B-9F1A-40C4-9900-3516A349CBD1}"/>
              </a:ext>
            </a:extLst>
          </p:cNvPr>
          <p:cNvSpPr txBox="1">
            <a:spLocks noChangeArrowheads="1"/>
          </p:cNvSpPr>
          <p:nvPr/>
        </p:nvSpPr>
        <p:spPr bwMode="auto">
          <a:xfrm>
            <a:off x="4202971" y="5622544"/>
            <a:ext cx="1814198" cy="3698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b="1">
                <a:solidFill>
                  <a:srgbClr val="FF0000"/>
                </a:solidFill>
              </a:rPr>
              <a:t>2,5 m</a:t>
            </a:r>
          </a:p>
        </p:txBody>
      </p:sp>
      <p:sp>
        <p:nvSpPr>
          <p:cNvPr id="7176" name="CasellaDiTesto 13">
            <a:extLst>
              <a:ext uri="{FF2B5EF4-FFF2-40B4-BE49-F238E27FC236}">
                <a16:creationId xmlns="" xmlns:a16="http://schemas.microsoft.com/office/drawing/2014/main" id="{FA92C2B3-2091-4B82-907E-D326E13DED67}"/>
              </a:ext>
            </a:extLst>
          </p:cNvPr>
          <p:cNvSpPr txBox="1">
            <a:spLocks noChangeArrowheads="1"/>
          </p:cNvSpPr>
          <p:nvPr/>
        </p:nvSpPr>
        <p:spPr bwMode="auto">
          <a:xfrm>
            <a:off x="2607810" y="5079713"/>
            <a:ext cx="1815785" cy="3682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b="1">
                <a:solidFill>
                  <a:srgbClr val="FF0000"/>
                </a:solidFill>
              </a:rPr>
              <a:t>5 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Back up PC uni Valerio nocc oct 2013\Valerio_nocc\PROGETTI\EUROPEI\horizon 2020 PHANTEON\uo dafne\farm stelliferi\foto varie Stelliferi 2019\IMG_20190420_084355.jpg">
            <a:extLst>
              <a:ext uri="{FF2B5EF4-FFF2-40B4-BE49-F238E27FC236}">
                <a16:creationId xmlns="" xmlns:a16="http://schemas.microsoft.com/office/drawing/2014/main" id="{5B6A40D6-AE01-41E3-9651-0E40836D2922}"/>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128469" y="3357576"/>
            <a:ext cx="6999660" cy="3499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5" name="Picture 2" descr="20180706_152351">
            <a:extLst>
              <a:ext uri="{FF2B5EF4-FFF2-40B4-BE49-F238E27FC236}">
                <a16:creationId xmlns="" xmlns:a16="http://schemas.microsoft.com/office/drawing/2014/main" id="{0A1F59C7-F45A-4DA9-911D-E7A130DEFE31}"/>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109421" y="595"/>
            <a:ext cx="7034579" cy="3956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20" name="CasellaDiTesto 4">
            <a:extLst>
              <a:ext uri="{FF2B5EF4-FFF2-40B4-BE49-F238E27FC236}">
                <a16:creationId xmlns="" xmlns:a16="http://schemas.microsoft.com/office/drawing/2014/main" id="{362B8E8A-8AB8-4B05-B5C3-85D7A379377D}"/>
              </a:ext>
            </a:extLst>
          </p:cNvPr>
          <p:cNvSpPr txBox="1">
            <a:spLocks noChangeArrowheads="1"/>
          </p:cNvSpPr>
          <p:nvPr/>
        </p:nvSpPr>
        <p:spPr bwMode="auto">
          <a:xfrm>
            <a:off x="311795" y="289607"/>
            <a:ext cx="1789690" cy="2985433"/>
          </a:xfrm>
          <a:prstGeom prst="rect">
            <a:avLst/>
          </a:prstGeom>
          <a:noFill/>
          <a:ln w="9525">
            <a:noFill/>
            <a:miter lim="800000"/>
            <a:headEnd/>
            <a:tailEnd/>
          </a:ln>
        </p:spPr>
        <p:txBody>
          <a:bodyPr wrap="square">
            <a:spAutoFit/>
          </a:bodyPr>
          <a:lstStyle/>
          <a:p>
            <a:pPr algn="ctr">
              <a:defRPr/>
            </a:pPr>
            <a:r>
              <a:rPr lang="it-IT" sz="2000" b="1" dirty="0">
                <a:effectLst>
                  <a:outerShdw blurRad="38100" dist="38100" dir="2700000" algn="tl">
                    <a:srgbClr val="000000">
                      <a:alpha val="43137"/>
                    </a:srgbClr>
                  </a:outerShdw>
                </a:effectLst>
              </a:rPr>
              <a:t>Nuovi impianti in aziende di dimensioni </a:t>
            </a:r>
            <a:r>
              <a:rPr lang="it-IT" sz="2000" b="1" dirty="0" err="1">
                <a:effectLst>
                  <a:outerShdw blurRad="38100" dist="38100" dir="2700000" algn="tl">
                    <a:srgbClr val="000000">
                      <a:alpha val="43137"/>
                    </a:srgbClr>
                  </a:outerShdw>
                </a:effectLst>
              </a:rPr>
              <a:t>medio-grandi</a:t>
            </a:r>
            <a:endParaRPr lang="it-IT" sz="2000" b="1" dirty="0">
              <a:effectLst>
                <a:outerShdw blurRad="38100" dist="38100" dir="2700000" algn="tl">
                  <a:srgbClr val="000000">
                    <a:alpha val="43137"/>
                  </a:srgbClr>
                </a:outerShdw>
              </a:effectLst>
            </a:endParaRPr>
          </a:p>
          <a:p>
            <a:pPr>
              <a:defRPr/>
            </a:pPr>
            <a:endParaRPr lang="it-IT" dirty="0"/>
          </a:p>
          <a:p>
            <a:pPr>
              <a:defRPr/>
            </a:pPr>
            <a:endParaRPr lang="it-IT" dirty="0"/>
          </a:p>
          <a:p>
            <a:pPr algn="ctr">
              <a:defRPr/>
            </a:pPr>
            <a:r>
              <a:rPr lang="it-IT" dirty="0"/>
              <a:t>Sesto di impianto 4,5 m x 3 m</a:t>
            </a:r>
          </a:p>
          <a:p>
            <a:pPr algn="ctr">
              <a:defRPr/>
            </a:pPr>
            <a:r>
              <a:rPr lang="it-IT" dirty="0"/>
              <a:t>(740 piante/ha)</a:t>
            </a:r>
          </a:p>
        </p:txBody>
      </p:sp>
      <p:pic>
        <p:nvPicPr>
          <p:cNvPr id="8197" name="Picture 2" descr="D:\Back up PC uni Valerio nocc oct 2013\Valerio_nocc\NOCCIOLO\cap MANUALE nocciolo 2017\altre foto\IMG-20170416-WA0015.jpg">
            <a:extLst>
              <a:ext uri="{FF2B5EF4-FFF2-40B4-BE49-F238E27FC236}">
                <a16:creationId xmlns="" xmlns:a16="http://schemas.microsoft.com/office/drawing/2014/main" id="{BF21AFD4-893C-4BAE-9756-441958EBDBAC}"/>
              </a:ext>
            </a:extLs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1111" y="3275040"/>
            <a:ext cx="2090374" cy="1385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8" name="Picture 2" descr="D:\Back up PC uni Valerio nocc oct 2013\Valerio_nocc\NOCCIOLO\cap MANUALE nocciolo 2017\altre foto\foto de gregorio\4.jpg">
            <a:extLst>
              <a:ext uri="{FF2B5EF4-FFF2-40B4-BE49-F238E27FC236}">
                <a16:creationId xmlns="" xmlns:a16="http://schemas.microsoft.com/office/drawing/2014/main" id="{DD0CB1AF-7587-4D2B-A7B7-0AEC652BEB77}"/>
              </a:ext>
            </a:extLst>
          </p:cNvPr>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4285" y="4920991"/>
            <a:ext cx="2074502" cy="13840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6433280" y="3196650"/>
            <a:ext cx="2395538" cy="3657600"/>
          </a:xfrm>
          <a:prstGeom prst="rect">
            <a:avLst/>
          </a:prstGeom>
          <a:noFill/>
          <a:ln w="9525">
            <a:noFill/>
            <a:miter lim="800000"/>
            <a:headEnd/>
            <a:tailEnd/>
          </a:ln>
        </p:spPr>
      </p:pic>
      <p:sp>
        <p:nvSpPr>
          <p:cNvPr id="12291" name="Text Box 3"/>
          <p:cNvSpPr txBox="1">
            <a:spLocks noChangeArrowheads="1"/>
          </p:cNvSpPr>
          <p:nvPr/>
        </p:nvSpPr>
        <p:spPr bwMode="auto">
          <a:xfrm>
            <a:off x="990600" y="304800"/>
            <a:ext cx="7123113" cy="369332"/>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it-IT" dirty="0" smtClean="0">
                <a:effectLst>
                  <a:outerShdw blurRad="38100" dist="38100" dir="2700000" algn="tl">
                    <a:srgbClr val="C0C0C0"/>
                  </a:outerShdw>
                </a:effectLst>
              </a:rPr>
              <a:t>PROPAGAZIONE  E VIVAISMO CORILICOLO</a:t>
            </a:r>
            <a:endParaRPr lang="it-IT" dirty="0">
              <a:effectLst>
                <a:outerShdw blurRad="38100" dist="38100" dir="2700000" algn="tl">
                  <a:srgbClr val="C0C0C0"/>
                </a:outerShdw>
              </a:effectLst>
            </a:endParaRPr>
          </a:p>
        </p:txBody>
      </p:sp>
      <p:sp>
        <p:nvSpPr>
          <p:cNvPr id="12292" name="Text Box 4"/>
          <p:cNvSpPr txBox="1">
            <a:spLocks noChangeArrowheads="1"/>
          </p:cNvSpPr>
          <p:nvPr/>
        </p:nvSpPr>
        <p:spPr bwMode="auto">
          <a:xfrm>
            <a:off x="3868710" y="879475"/>
            <a:ext cx="4960495" cy="2016125"/>
          </a:xfrm>
          <a:prstGeom prst="rect">
            <a:avLst/>
          </a:prstGeom>
          <a:noFill/>
          <a:ln>
            <a:noFill/>
          </a:ln>
          <a:effectLst/>
          <a:extLst>
            <a:ext uri="{909E8E84-426E-40DD-AFC4-6F175D3DCCD1}"/>
            <a:ext uri="{91240B29-F687-4F45-9708-019B960494DF}"/>
            <a:ext uri="{AF507438-7753-43E0-B8FC-AC1667EBCBE1}"/>
          </a:extLst>
        </p:spPr>
        <p:txBody>
          <a:bodyPr wrap="square">
            <a:spAutoFit/>
          </a:bodyPr>
          <a:lstStyle/>
          <a:p>
            <a:pPr>
              <a:defRPr/>
            </a:pPr>
            <a:r>
              <a:rPr lang="it-IT" sz="2100" dirty="0"/>
              <a:t>Le tecniche di propagazione del nocciolo più diffuse si basano sull’utilizzo </a:t>
            </a:r>
            <a:r>
              <a:rPr lang="it-IT" sz="2100" i="1" u="sng" dirty="0">
                <a:effectLst>
                  <a:outerShdw blurRad="38100" dist="38100" dir="2700000" algn="tl">
                    <a:srgbClr val="C0C0C0"/>
                  </a:outerShdw>
                </a:effectLst>
              </a:rPr>
              <a:t>di polloni </a:t>
            </a:r>
            <a:r>
              <a:rPr lang="it-IT" sz="2100" i="1" u="sng" dirty="0" err="1">
                <a:effectLst>
                  <a:outerShdw blurRad="38100" dist="38100" dir="2700000" algn="tl">
                    <a:srgbClr val="C0C0C0"/>
                  </a:outerShdw>
                </a:effectLst>
              </a:rPr>
              <a:t>autoradicati</a:t>
            </a:r>
            <a:r>
              <a:rPr lang="it-IT" sz="2100" i="1" u="sng" dirty="0">
                <a:effectLst>
                  <a:outerShdw blurRad="38100" dist="38100" dir="2700000" algn="tl">
                    <a:srgbClr val="C0C0C0"/>
                  </a:outerShdw>
                </a:effectLst>
              </a:rPr>
              <a:t> provenienti da ceppaie di impianti esistenti</a:t>
            </a:r>
            <a:r>
              <a:rPr lang="it-IT" sz="2100" dirty="0"/>
              <a:t>, e solo in parte attraverso la tecnica della propaggine ad archetto o la margotta di ceppaia.</a:t>
            </a:r>
          </a:p>
        </p:txBody>
      </p:sp>
      <p:pic>
        <p:nvPicPr>
          <p:cNvPr id="28677" name="Picture 5"/>
          <p:cNvPicPr>
            <a:picLocks noChangeAspect="1" noChangeArrowheads="1"/>
          </p:cNvPicPr>
          <p:nvPr/>
        </p:nvPicPr>
        <p:blipFill>
          <a:blip r:embed="rId3"/>
          <a:srcRect/>
          <a:stretch>
            <a:fillRect/>
          </a:stretch>
        </p:blipFill>
        <p:spPr bwMode="auto">
          <a:xfrm>
            <a:off x="3886200" y="3196650"/>
            <a:ext cx="2408238" cy="3657600"/>
          </a:xfrm>
          <a:prstGeom prst="rect">
            <a:avLst/>
          </a:prstGeom>
          <a:noFill/>
          <a:ln w="9525">
            <a:noFill/>
            <a:miter lim="800000"/>
            <a:headEnd/>
            <a:tailEnd/>
          </a:ln>
        </p:spPr>
      </p:pic>
      <p:pic>
        <p:nvPicPr>
          <p:cNvPr id="28678" name="Picture 6"/>
          <p:cNvPicPr>
            <a:picLocks noChangeAspect="1" noChangeArrowheads="1"/>
          </p:cNvPicPr>
          <p:nvPr/>
        </p:nvPicPr>
        <p:blipFill>
          <a:blip r:embed="rId4"/>
          <a:srcRect/>
          <a:stretch>
            <a:fillRect/>
          </a:stretch>
        </p:blipFill>
        <p:spPr bwMode="auto">
          <a:xfrm>
            <a:off x="152400" y="1371600"/>
            <a:ext cx="3505200" cy="2628900"/>
          </a:xfrm>
          <a:prstGeom prst="rect">
            <a:avLst/>
          </a:prstGeom>
          <a:noFill/>
          <a:ln w="9525">
            <a:noFill/>
            <a:miter lim="800000"/>
            <a:headEnd/>
            <a:tailEnd/>
          </a:ln>
        </p:spPr>
      </p:pic>
      <p:sp>
        <p:nvSpPr>
          <p:cNvPr id="12295" name="Text Box 7"/>
          <p:cNvSpPr txBox="1">
            <a:spLocks noChangeArrowheads="1"/>
          </p:cNvSpPr>
          <p:nvPr/>
        </p:nvSpPr>
        <p:spPr bwMode="auto">
          <a:xfrm>
            <a:off x="228600" y="3845600"/>
            <a:ext cx="3352800" cy="366713"/>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it-IT" sz="1800" dirty="0">
                <a:effectLst>
                  <a:outerShdw blurRad="38100" dist="38100" dir="2700000" algn="tl">
                    <a:srgbClr val="C0C0C0"/>
                  </a:outerShdw>
                </a:effectLst>
              </a:rPr>
              <a:t>Incertezza sanitaria e genetica</a:t>
            </a:r>
          </a:p>
        </p:txBody>
      </p:sp>
      <p:sp>
        <p:nvSpPr>
          <p:cNvPr id="28680" name="Text Box 8"/>
          <p:cNvSpPr txBox="1">
            <a:spLocks noChangeArrowheads="1"/>
          </p:cNvSpPr>
          <p:nvPr/>
        </p:nvSpPr>
        <p:spPr bwMode="auto">
          <a:xfrm>
            <a:off x="3886200" y="5911850"/>
            <a:ext cx="2362200" cy="641350"/>
          </a:xfrm>
          <a:prstGeom prst="rect">
            <a:avLst/>
          </a:prstGeom>
          <a:noFill/>
          <a:ln w="9525">
            <a:noFill/>
            <a:miter lim="800000"/>
            <a:headEnd/>
            <a:tailEnd/>
          </a:ln>
        </p:spPr>
        <p:txBody>
          <a:bodyPr>
            <a:spAutoFit/>
          </a:bodyPr>
          <a:lstStyle/>
          <a:p>
            <a:pPr algn="ctr">
              <a:spcBef>
                <a:spcPct val="50000"/>
              </a:spcBef>
            </a:pPr>
            <a:r>
              <a:rPr lang="it-IT" altLang="it-IT" sz="1800">
                <a:solidFill>
                  <a:schemeClr val="bg1"/>
                </a:solidFill>
              </a:rPr>
              <a:t>Necessità di ampi spazi e tempi lunghi</a:t>
            </a:r>
          </a:p>
        </p:txBody>
      </p:sp>
      <p:sp>
        <p:nvSpPr>
          <p:cNvPr id="28681" name="Text Box 10"/>
          <p:cNvSpPr txBox="1">
            <a:spLocks noChangeArrowheads="1"/>
          </p:cNvSpPr>
          <p:nvPr/>
        </p:nvSpPr>
        <p:spPr bwMode="auto">
          <a:xfrm>
            <a:off x="228600" y="838200"/>
            <a:ext cx="3352800" cy="457200"/>
          </a:xfrm>
          <a:prstGeom prst="rect">
            <a:avLst/>
          </a:prstGeom>
          <a:noFill/>
          <a:ln w="9525">
            <a:noFill/>
            <a:miter lim="800000"/>
            <a:headEnd/>
            <a:tailEnd/>
          </a:ln>
        </p:spPr>
        <p:txBody>
          <a:bodyPr>
            <a:spAutoFit/>
          </a:bodyPr>
          <a:lstStyle/>
          <a:p>
            <a:pPr algn="ctr">
              <a:spcBef>
                <a:spcPct val="50000"/>
              </a:spcBef>
            </a:pPr>
            <a:r>
              <a:rPr lang="it-IT" altLang="it-IT" sz="2400" dirty="0"/>
              <a:t>Pollone </a:t>
            </a:r>
            <a:r>
              <a:rPr lang="it-IT" altLang="it-IT" sz="2400" dirty="0" err="1"/>
              <a:t>autoradicato</a:t>
            </a:r>
            <a:endParaRPr lang="it-IT" altLang="it-IT" sz="2400" dirty="0"/>
          </a:p>
        </p:txBody>
      </p:sp>
      <p:pic>
        <p:nvPicPr>
          <p:cNvPr id="28682" name="Picture 11"/>
          <p:cNvPicPr>
            <a:picLocks noChangeAspect="1" noChangeArrowheads="1"/>
          </p:cNvPicPr>
          <p:nvPr/>
        </p:nvPicPr>
        <p:blipFill>
          <a:blip r:embed="rId5"/>
          <a:srcRect t="1640"/>
          <a:stretch>
            <a:fillRect/>
          </a:stretch>
        </p:blipFill>
        <p:spPr bwMode="auto">
          <a:xfrm>
            <a:off x="152400" y="4266625"/>
            <a:ext cx="3505200" cy="2587625"/>
          </a:xfrm>
          <a:prstGeom prst="rect">
            <a:avLst/>
          </a:prstGeom>
          <a:noFill/>
          <a:ln w="9525">
            <a:noFill/>
            <a:miter lim="800000"/>
            <a:headEnd/>
            <a:tailEnd/>
          </a:ln>
        </p:spPr>
      </p:pic>
      <p:sp>
        <p:nvSpPr>
          <p:cNvPr id="12300" name="Text Box 12"/>
          <p:cNvSpPr txBox="1">
            <a:spLocks noChangeArrowheads="1"/>
          </p:cNvSpPr>
          <p:nvPr/>
        </p:nvSpPr>
        <p:spPr bwMode="auto">
          <a:xfrm>
            <a:off x="3429000" y="3200400"/>
            <a:ext cx="3352800" cy="366713"/>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it-IT" sz="1800">
                <a:solidFill>
                  <a:schemeClr val="bg1"/>
                </a:solidFill>
                <a:effectLst>
                  <a:outerShdw blurRad="38100" dist="38100" dir="2700000" algn="tl">
                    <a:srgbClr val="C0C0C0"/>
                  </a:outerShdw>
                </a:effectLst>
              </a:rPr>
              <a:t>Propaggine e margotta</a:t>
            </a:r>
          </a:p>
        </p:txBody>
      </p:sp>
      <p:sp>
        <p:nvSpPr>
          <p:cNvPr id="28684" name="Text Box 13"/>
          <p:cNvSpPr txBox="1">
            <a:spLocks noChangeArrowheads="1"/>
          </p:cNvSpPr>
          <p:nvPr/>
        </p:nvSpPr>
        <p:spPr bwMode="auto">
          <a:xfrm>
            <a:off x="6463260" y="5911850"/>
            <a:ext cx="2362200" cy="641350"/>
          </a:xfrm>
          <a:prstGeom prst="rect">
            <a:avLst/>
          </a:prstGeom>
          <a:noFill/>
          <a:ln w="9525">
            <a:noFill/>
            <a:miter lim="800000"/>
            <a:headEnd/>
            <a:tailEnd/>
          </a:ln>
        </p:spPr>
        <p:txBody>
          <a:bodyPr>
            <a:spAutoFit/>
          </a:bodyPr>
          <a:lstStyle/>
          <a:p>
            <a:pPr algn="ctr">
              <a:spcBef>
                <a:spcPct val="50000"/>
              </a:spcBef>
            </a:pPr>
            <a:r>
              <a:rPr lang="it-IT" altLang="it-IT" sz="1800" dirty="0">
                <a:solidFill>
                  <a:schemeClr val="bg1"/>
                </a:solidFill>
              </a:rPr>
              <a:t>Tecnica poco diffusa per il nocciolo</a:t>
            </a:r>
          </a:p>
        </p:txBody>
      </p:sp>
      <p:sp>
        <p:nvSpPr>
          <p:cNvPr id="12302" name="Text Box 14"/>
          <p:cNvSpPr txBox="1">
            <a:spLocks noChangeArrowheads="1"/>
          </p:cNvSpPr>
          <p:nvPr/>
        </p:nvSpPr>
        <p:spPr bwMode="auto">
          <a:xfrm>
            <a:off x="6096000" y="2895600"/>
            <a:ext cx="3352800" cy="366713"/>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it-IT" sz="1800">
                <a:solidFill>
                  <a:schemeClr val="bg1"/>
                </a:solidFill>
                <a:effectLst>
                  <a:outerShdw blurRad="38100" dist="38100" dir="2700000" algn="tl">
                    <a:srgbClr val="C0C0C0"/>
                  </a:outerShdw>
                </a:effectLst>
              </a:rPr>
              <a:t>Innesto</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dd\telee vignolini\20170215_163514.jpg"/>
          <p:cNvPicPr>
            <a:picLocks noChangeAspect="1" noChangeArrowheads="1"/>
          </p:cNvPicPr>
          <p:nvPr/>
        </p:nvPicPr>
        <p:blipFill>
          <a:blip r:embed="rId2"/>
          <a:srcRect/>
          <a:stretch>
            <a:fillRect/>
          </a:stretch>
        </p:blipFill>
        <p:spPr bwMode="auto">
          <a:xfrm>
            <a:off x="0" y="857250"/>
            <a:ext cx="9144000" cy="5143500"/>
          </a:xfrm>
          <a:prstGeom prst="rect">
            <a:avLst/>
          </a:prstGeom>
          <a:noFill/>
          <a:ln w="9525">
            <a:noFill/>
            <a:miter lim="800000"/>
            <a:headEnd/>
            <a:tailEnd/>
          </a:ln>
        </p:spPr>
      </p:pic>
      <p:sp>
        <p:nvSpPr>
          <p:cNvPr id="4" name="Rettangolo 3"/>
          <p:cNvSpPr/>
          <p:nvPr/>
        </p:nvSpPr>
        <p:spPr>
          <a:xfrm>
            <a:off x="0" y="343210"/>
            <a:ext cx="9144000" cy="400050"/>
          </a:xfrm>
          <a:prstGeom prst="rect">
            <a:avLst/>
          </a:prstGeom>
        </p:spPr>
        <p:txBody>
          <a:bodyPr>
            <a:spAutoFit/>
          </a:bodyPr>
          <a:lstStyle/>
          <a:p>
            <a:pPr algn="ctr">
              <a:defRPr/>
            </a:pPr>
            <a:r>
              <a:rPr lang="it-IT" dirty="0" err="1">
                <a:effectLst>
                  <a:outerShdw blurRad="38100" dist="38100" dir="2700000" algn="tl">
                    <a:srgbClr val="000000">
                      <a:alpha val="43137"/>
                    </a:srgbClr>
                  </a:outerShdw>
                </a:effectLst>
              </a:rPr>
              <a:t>Vivaismo</a:t>
            </a:r>
            <a:r>
              <a:rPr lang="it-IT" dirty="0">
                <a:effectLst>
                  <a:outerShdw blurRad="38100" dist="38100" dir="2700000" algn="tl">
                    <a:srgbClr val="000000">
                      <a:alpha val="43137"/>
                    </a:srgbClr>
                  </a:outerShdw>
                </a:effectLst>
              </a:rPr>
              <a:t> </a:t>
            </a:r>
            <a:r>
              <a:rPr lang="it-IT" dirty="0" err="1">
                <a:effectLst>
                  <a:outerShdw blurRad="38100" dist="38100" dir="2700000" algn="tl">
                    <a:srgbClr val="000000">
                      <a:alpha val="43137"/>
                    </a:srgbClr>
                  </a:outerShdw>
                </a:effectLst>
              </a:rPr>
              <a:t>corilicolo</a:t>
            </a:r>
            <a:r>
              <a:rPr lang="it-IT" dirty="0">
                <a:effectLst>
                  <a:outerShdw blurRad="38100" dist="38100" dir="2700000" algn="tl">
                    <a:srgbClr val="000000">
                      <a:alpha val="43137"/>
                    </a:srgbClr>
                  </a:outerShdw>
                </a:effectLst>
              </a:rPr>
              <a:t> aziendale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dd\telee vignolini\20170213_145100.jpg"/>
          <p:cNvPicPr>
            <a:picLocks noChangeAspect="1" noChangeArrowheads="1"/>
          </p:cNvPicPr>
          <p:nvPr/>
        </p:nvPicPr>
        <p:blipFill>
          <a:blip r:embed="rId2"/>
          <a:srcRect/>
          <a:stretch>
            <a:fillRect/>
          </a:stretch>
        </p:blipFill>
        <p:spPr bwMode="auto">
          <a:xfrm>
            <a:off x="0" y="1714500"/>
            <a:ext cx="9144000" cy="5143500"/>
          </a:xfrm>
          <a:prstGeom prst="rect">
            <a:avLst/>
          </a:prstGeom>
          <a:noFill/>
          <a:ln w="9525">
            <a:noFill/>
            <a:miter lim="800000"/>
            <a:headEnd/>
            <a:tailEnd/>
          </a:ln>
        </p:spPr>
      </p:pic>
      <p:sp>
        <p:nvSpPr>
          <p:cNvPr id="3" name="Rettangolo 2"/>
          <p:cNvSpPr/>
          <p:nvPr/>
        </p:nvSpPr>
        <p:spPr>
          <a:xfrm>
            <a:off x="2819400" y="333375"/>
            <a:ext cx="6324600" cy="400050"/>
          </a:xfrm>
          <a:prstGeom prst="rect">
            <a:avLst/>
          </a:prstGeom>
        </p:spPr>
        <p:txBody>
          <a:bodyPr>
            <a:spAutoFit/>
          </a:bodyPr>
          <a:lstStyle/>
          <a:p>
            <a:pPr algn="ctr">
              <a:defRPr/>
            </a:pPr>
            <a:r>
              <a:rPr lang="it-IT" dirty="0" err="1">
                <a:effectLst>
                  <a:outerShdw blurRad="38100" dist="38100" dir="2700000" algn="tl">
                    <a:srgbClr val="000000">
                      <a:alpha val="43137"/>
                    </a:srgbClr>
                  </a:outerShdw>
                </a:effectLst>
              </a:rPr>
              <a:t>Vivaismo</a:t>
            </a:r>
            <a:r>
              <a:rPr lang="it-IT" dirty="0">
                <a:effectLst>
                  <a:outerShdw blurRad="38100" dist="38100" dir="2700000" algn="tl">
                    <a:srgbClr val="000000">
                      <a:alpha val="43137"/>
                    </a:srgbClr>
                  </a:outerShdw>
                </a:effectLst>
              </a:rPr>
              <a:t> </a:t>
            </a:r>
            <a:r>
              <a:rPr lang="it-IT" dirty="0" err="1">
                <a:effectLst>
                  <a:outerShdw blurRad="38100" dist="38100" dir="2700000" algn="tl">
                    <a:srgbClr val="000000">
                      <a:alpha val="43137"/>
                    </a:srgbClr>
                  </a:outerShdw>
                </a:effectLst>
              </a:rPr>
              <a:t>corilicolo</a:t>
            </a:r>
            <a:r>
              <a:rPr lang="it-IT" dirty="0">
                <a:effectLst>
                  <a:outerShdw blurRad="38100" dist="38100" dir="2700000" algn="tl">
                    <a:srgbClr val="000000">
                      <a:alpha val="43137"/>
                    </a:srgbClr>
                  </a:outerShdw>
                </a:effectLst>
              </a:rPr>
              <a:t> </a:t>
            </a:r>
          </a:p>
        </p:txBody>
      </p:sp>
      <p:pic>
        <p:nvPicPr>
          <p:cNvPr id="31748" name="Picture 3" descr="C:\Users\Ut1\Desktop\Immagine.jpg"/>
          <p:cNvPicPr>
            <a:picLocks noChangeAspect="1" noChangeArrowheads="1"/>
          </p:cNvPicPr>
          <p:nvPr/>
        </p:nvPicPr>
        <p:blipFill>
          <a:blip r:embed="rId3"/>
          <a:srcRect/>
          <a:stretch>
            <a:fillRect/>
          </a:stretch>
        </p:blipFill>
        <p:spPr bwMode="auto">
          <a:xfrm>
            <a:off x="0" y="0"/>
            <a:ext cx="2819400" cy="1649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ttangolo 12"/>
          <p:cNvSpPr>
            <a:spLocks noChangeArrowheads="1"/>
          </p:cNvSpPr>
          <p:nvPr/>
        </p:nvSpPr>
        <p:spPr bwMode="auto">
          <a:xfrm>
            <a:off x="106363" y="385763"/>
            <a:ext cx="8890000" cy="369887"/>
          </a:xfrm>
          <a:prstGeom prst="rect">
            <a:avLst/>
          </a:prstGeom>
          <a:noFill/>
          <a:ln w="9525">
            <a:noFill/>
            <a:miter lim="800000"/>
            <a:headEnd/>
            <a:tailEnd/>
          </a:ln>
        </p:spPr>
        <p:txBody>
          <a:bodyPr>
            <a:spAutoFit/>
          </a:bodyPr>
          <a:lstStyle/>
          <a:p>
            <a:pPr algn="ctr"/>
            <a:r>
              <a:rPr lang="en-AU" sz="1800" b="1">
                <a:solidFill>
                  <a:srgbClr val="000000"/>
                </a:solidFill>
                <a:cs typeface="Times New Roman" pitchFamily="18" charset="0"/>
              </a:rPr>
              <a:t>MICROPROPAGAZIONE</a:t>
            </a:r>
          </a:p>
        </p:txBody>
      </p:sp>
      <p:pic>
        <p:nvPicPr>
          <p:cNvPr id="33795" name="Picture 5"/>
          <p:cNvPicPr>
            <a:picLocks noChangeAspect="1" noChangeArrowheads="1"/>
          </p:cNvPicPr>
          <p:nvPr/>
        </p:nvPicPr>
        <p:blipFill>
          <a:blip r:embed="rId2"/>
          <a:srcRect/>
          <a:stretch>
            <a:fillRect/>
          </a:stretch>
        </p:blipFill>
        <p:spPr bwMode="auto">
          <a:xfrm>
            <a:off x="414338" y="1195388"/>
            <a:ext cx="5761037" cy="1154112"/>
          </a:xfrm>
          <a:prstGeom prst="rect">
            <a:avLst/>
          </a:prstGeom>
          <a:noFill/>
          <a:ln w="9525">
            <a:noFill/>
            <a:miter lim="800000"/>
            <a:headEnd/>
            <a:tailEnd/>
          </a:ln>
        </p:spPr>
      </p:pic>
      <p:pic>
        <p:nvPicPr>
          <p:cNvPr id="33796" name="Picture 2"/>
          <p:cNvPicPr>
            <a:picLocks noChangeAspect="1" noChangeArrowheads="1"/>
          </p:cNvPicPr>
          <p:nvPr/>
        </p:nvPicPr>
        <p:blipFill>
          <a:blip r:embed="rId3">
            <a:lum bright="20000" contrast="40000"/>
          </a:blip>
          <a:srcRect/>
          <a:stretch>
            <a:fillRect/>
          </a:stretch>
        </p:blipFill>
        <p:spPr bwMode="auto">
          <a:xfrm>
            <a:off x="6557967" y="2566975"/>
            <a:ext cx="1128712" cy="1428750"/>
          </a:xfrm>
          <a:prstGeom prst="rect">
            <a:avLst/>
          </a:prstGeom>
          <a:noFill/>
          <a:ln w="9525">
            <a:noFill/>
            <a:miter lim="800000"/>
            <a:headEnd/>
            <a:tailEnd/>
          </a:ln>
        </p:spPr>
      </p:pic>
      <p:pic>
        <p:nvPicPr>
          <p:cNvPr id="33797" name="Picture 3"/>
          <p:cNvPicPr>
            <a:picLocks noChangeAspect="1" noChangeArrowheads="1"/>
          </p:cNvPicPr>
          <p:nvPr/>
        </p:nvPicPr>
        <p:blipFill>
          <a:blip r:embed="rId4">
            <a:lum bright="20000" contrast="40000"/>
          </a:blip>
          <a:srcRect/>
          <a:stretch>
            <a:fillRect/>
          </a:stretch>
        </p:blipFill>
        <p:spPr bwMode="auto">
          <a:xfrm>
            <a:off x="5262567" y="2568563"/>
            <a:ext cx="1020762" cy="1433512"/>
          </a:xfrm>
          <a:prstGeom prst="rect">
            <a:avLst/>
          </a:prstGeom>
          <a:noFill/>
          <a:ln w="9525">
            <a:noFill/>
            <a:miter lim="800000"/>
            <a:headEnd/>
            <a:tailEnd/>
          </a:ln>
        </p:spPr>
      </p:pic>
      <p:pic>
        <p:nvPicPr>
          <p:cNvPr id="33798" name="Picture 4"/>
          <p:cNvPicPr>
            <a:picLocks noChangeAspect="1" noChangeArrowheads="1"/>
          </p:cNvPicPr>
          <p:nvPr/>
        </p:nvPicPr>
        <p:blipFill>
          <a:blip r:embed="rId5">
            <a:lum bright="20000" contrast="40000"/>
          </a:blip>
          <a:srcRect/>
          <a:stretch>
            <a:fillRect/>
          </a:stretch>
        </p:blipFill>
        <p:spPr bwMode="auto">
          <a:xfrm>
            <a:off x="7767642" y="2566975"/>
            <a:ext cx="1071562" cy="1428750"/>
          </a:xfrm>
          <a:prstGeom prst="rect">
            <a:avLst/>
          </a:prstGeom>
          <a:noFill/>
          <a:ln w="9525">
            <a:noFill/>
            <a:miter lim="800000"/>
            <a:headEnd/>
            <a:tailEnd/>
          </a:ln>
        </p:spPr>
      </p:pic>
      <p:sp>
        <p:nvSpPr>
          <p:cNvPr id="33799" name="CasellaDiTesto 12"/>
          <p:cNvSpPr txBox="1">
            <a:spLocks noChangeArrowheads="1"/>
          </p:cNvSpPr>
          <p:nvPr/>
        </p:nvSpPr>
        <p:spPr bwMode="auto">
          <a:xfrm>
            <a:off x="5191129" y="3956038"/>
            <a:ext cx="1150938" cy="554037"/>
          </a:xfrm>
          <a:prstGeom prst="rect">
            <a:avLst/>
          </a:prstGeom>
          <a:noFill/>
          <a:ln w="9525">
            <a:noFill/>
            <a:miter lim="800000"/>
            <a:headEnd/>
            <a:tailEnd/>
          </a:ln>
        </p:spPr>
        <p:txBody>
          <a:bodyPr>
            <a:spAutoFit/>
          </a:bodyPr>
          <a:lstStyle/>
          <a:p>
            <a:pPr algn="ctr"/>
            <a:r>
              <a:rPr lang="it-IT" sz="1000">
                <a:solidFill>
                  <a:srgbClr val="000000"/>
                </a:solidFill>
                <a:cs typeface="Times New Roman" pitchFamily="18" charset="0"/>
              </a:rPr>
              <a:t>A</a:t>
            </a:r>
          </a:p>
          <a:p>
            <a:r>
              <a:rPr lang="it-IT" sz="1000">
                <a:solidFill>
                  <a:srgbClr val="000000"/>
                </a:solidFill>
                <a:cs typeface="Times New Roman" pitchFamily="18" charset="0"/>
              </a:rPr>
              <a:t>NH</a:t>
            </a:r>
            <a:r>
              <a:rPr lang="it-IT" sz="1000" baseline="-25000">
                <a:solidFill>
                  <a:srgbClr val="000000"/>
                </a:solidFill>
                <a:cs typeface="Times New Roman" pitchFamily="18" charset="0"/>
              </a:rPr>
              <a:t>4</a:t>
            </a:r>
            <a:r>
              <a:rPr lang="it-IT" sz="1000">
                <a:solidFill>
                  <a:srgbClr val="000000"/>
                </a:solidFill>
                <a:cs typeface="Times New Roman" pitchFamily="18" charset="0"/>
              </a:rPr>
              <a:t>NO</a:t>
            </a:r>
            <a:r>
              <a:rPr lang="it-IT" sz="1000" baseline="-25000">
                <a:solidFill>
                  <a:srgbClr val="000000"/>
                </a:solidFill>
                <a:cs typeface="Times New Roman" pitchFamily="18" charset="0"/>
              </a:rPr>
              <a:t>3</a:t>
            </a:r>
            <a:r>
              <a:rPr lang="it-IT" sz="1000">
                <a:solidFill>
                  <a:srgbClr val="000000"/>
                </a:solidFill>
                <a:cs typeface="Times New Roman" pitchFamily="18" charset="0"/>
              </a:rPr>
              <a:t>: -</a:t>
            </a:r>
          </a:p>
          <a:p>
            <a:r>
              <a:rPr lang="it-IT" sz="1000">
                <a:solidFill>
                  <a:srgbClr val="000000"/>
                </a:solidFill>
                <a:cs typeface="Times New Roman" pitchFamily="18" charset="0"/>
              </a:rPr>
              <a:t>KNO</a:t>
            </a:r>
            <a:r>
              <a:rPr lang="it-IT" sz="1000" baseline="-25000">
                <a:solidFill>
                  <a:srgbClr val="000000"/>
                </a:solidFill>
                <a:cs typeface="Times New Roman" pitchFamily="18" charset="0"/>
              </a:rPr>
              <a:t>3</a:t>
            </a:r>
            <a:r>
              <a:rPr lang="it-IT" sz="1000">
                <a:solidFill>
                  <a:srgbClr val="000000"/>
                </a:solidFill>
                <a:cs typeface="Times New Roman" pitchFamily="18" charset="0"/>
              </a:rPr>
              <a:t>:475 mgL</a:t>
            </a:r>
            <a:r>
              <a:rPr lang="it-IT" sz="1000" baseline="30000">
                <a:solidFill>
                  <a:srgbClr val="000000"/>
                </a:solidFill>
                <a:cs typeface="Times New Roman" pitchFamily="18" charset="0"/>
              </a:rPr>
              <a:t>-1</a:t>
            </a:r>
          </a:p>
        </p:txBody>
      </p:sp>
      <p:sp>
        <p:nvSpPr>
          <p:cNvPr id="33800" name="CasellaDiTesto 14"/>
          <p:cNvSpPr txBox="1">
            <a:spLocks noChangeArrowheads="1"/>
          </p:cNvSpPr>
          <p:nvPr/>
        </p:nvSpPr>
        <p:spPr bwMode="auto">
          <a:xfrm>
            <a:off x="6486529" y="3954450"/>
            <a:ext cx="1295400" cy="554038"/>
          </a:xfrm>
          <a:prstGeom prst="rect">
            <a:avLst/>
          </a:prstGeom>
          <a:noFill/>
          <a:ln w="9525">
            <a:noFill/>
            <a:miter lim="800000"/>
            <a:headEnd/>
            <a:tailEnd/>
          </a:ln>
        </p:spPr>
        <p:txBody>
          <a:bodyPr>
            <a:spAutoFit/>
          </a:bodyPr>
          <a:lstStyle/>
          <a:p>
            <a:pPr algn="ctr"/>
            <a:r>
              <a:rPr lang="it-IT" sz="1000">
                <a:solidFill>
                  <a:srgbClr val="000000"/>
                </a:solidFill>
                <a:cs typeface="Times New Roman" pitchFamily="18" charset="0"/>
              </a:rPr>
              <a:t>B</a:t>
            </a:r>
          </a:p>
          <a:p>
            <a:r>
              <a:rPr lang="it-IT" sz="1000">
                <a:solidFill>
                  <a:srgbClr val="000000"/>
                </a:solidFill>
                <a:cs typeface="Times New Roman" pitchFamily="18" charset="0"/>
              </a:rPr>
              <a:t>NH</a:t>
            </a:r>
            <a:r>
              <a:rPr lang="it-IT" sz="1000" baseline="-25000">
                <a:solidFill>
                  <a:srgbClr val="000000"/>
                </a:solidFill>
                <a:cs typeface="Times New Roman" pitchFamily="18" charset="0"/>
              </a:rPr>
              <a:t>4</a:t>
            </a:r>
            <a:r>
              <a:rPr lang="it-IT" sz="1000">
                <a:solidFill>
                  <a:srgbClr val="000000"/>
                </a:solidFill>
                <a:cs typeface="Times New Roman" pitchFamily="18" charset="0"/>
              </a:rPr>
              <a:t>NO</a:t>
            </a:r>
            <a:r>
              <a:rPr lang="it-IT" sz="1000" baseline="-25000">
                <a:solidFill>
                  <a:srgbClr val="000000"/>
                </a:solidFill>
                <a:cs typeface="Times New Roman" pitchFamily="18" charset="0"/>
              </a:rPr>
              <a:t>3</a:t>
            </a:r>
            <a:r>
              <a:rPr lang="it-IT" sz="1000">
                <a:solidFill>
                  <a:srgbClr val="000000"/>
                </a:solidFill>
                <a:cs typeface="Times New Roman" pitchFamily="18" charset="0"/>
              </a:rPr>
              <a:t>:-</a:t>
            </a:r>
          </a:p>
          <a:p>
            <a:r>
              <a:rPr lang="it-IT" sz="1000">
                <a:solidFill>
                  <a:srgbClr val="000000"/>
                </a:solidFill>
                <a:cs typeface="Times New Roman" pitchFamily="18" charset="0"/>
              </a:rPr>
              <a:t>KNO</a:t>
            </a:r>
            <a:r>
              <a:rPr lang="it-IT" sz="1000" baseline="-25000">
                <a:solidFill>
                  <a:srgbClr val="000000"/>
                </a:solidFill>
                <a:cs typeface="Times New Roman" pitchFamily="18" charset="0"/>
              </a:rPr>
              <a:t>3</a:t>
            </a:r>
            <a:r>
              <a:rPr lang="it-IT" sz="1000">
                <a:solidFill>
                  <a:srgbClr val="000000"/>
                </a:solidFill>
                <a:cs typeface="Times New Roman" pitchFamily="18" charset="0"/>
              </a:rPr>
              <a:t>:950 mgL</a:t>
            </a:r>
            <a:r>
              <a:rPr lang="it-IT" sz="1000" baseline="30000">
                <a:solidFill>
                  <a:srgbClr val="000000"/>
                </a:solidFill>
                <a:cs typeface="Times New Roman" pitchFamily="18" charset="0"/>
              </a:rPr>
              <a:t>-1</a:t>
            </a:r>
          </a:p>
        </p:txBody>
      </p:sp>
      <p:sp>
        <p:nvSpPr>
          <p:cNvPr id="33801" name="CasellaDiTesto 15"/>
          <p:cNvSpPr txBox="1">
            <a:spLocks noChangeArrowheads="1"/>
          </p:cNvSpPr>
          <p:nvPr/>
        </p:nvSpPr>
        <p:spPr bwMode="auto">
          <a:xfrm>
            <a:off x="7686679" y="3944925"/>
            <a:ext cx="1296988" cy="554038"/>
          </a:xfrm>
          <a:prstGeom prst="rect">
            <a:avLst/>
          </a:prstGeom>
          <a:noFill/>
          <a:ln w="9525">
            <a:noFill/>
            <a:miter lim="800000"/>
            <a:headEnd/>
            <a:tailEnd/>
          </a:ln>
        </p:spPr>
        <p:txBody>
          <a:bodyPr>
            <a:spAutoFit/>
          </a:bodyPr>
          <a:lstStyle/>
          <a:p>
            <a:pPr algn="ctr"/>
            <a:r>
              <a:rPr lang="it-IT" sz="1000">
                <a:solidFill>
                  <a:srgbClr val="000000"/>
                </a:solidFill>
                <a:cs typeface="Times New Roman" pitchFamily="18" charset="0"/>
              </a:rPr>
              <a:t>C</a:t>
            </a:r>
          </a:p>
          <a:p>
            <a:r>
              <a:rPr lang="it-IT" sz="1000">
                <a:solidFill>
                  <a:srgbClr val="000000"/>
                </a:solidFill>
                <a:cs typeface="Times New Roman" pitchFamily="18" charset="0"/>
              </a:rPr>
              <a:t>NH</a:t>
            </a:r>
            <a:r>
              <a:rPr lang="it-IT" sz="1000" baseline="-25000">
                <a:solidFill>
                  <a:srgbClr val="000000"/>
                </a:solidFill>
                <a:cs typeface="Times New Roman" pitchFamily="18" charset="0"/>
              </a:rPr>
              <a:t>4</a:t>
            </a:r>
            <a:r>
              <a:rPr lang="it-IT" sz="1000">
                <a:solidFill>
                  <a:srgbClr val="000000"/>
                </a:solidFill>
                <a:cs typeface="Times New Roman" pitchFamily="18" charset="0"/>
              </a:rPr>
              <a:t>NO</a:t>
            </a:r>
            <a:r>
              <a:rPr lang="it-IT" sz="1000" baseline="-25000">
                <a:solidFill>
                  <a:srgbClr val="000000"/>
                </a:solidFill>
                <a:cs typeface="Times New Roman" pitchFamily="18" charset="0"/>
              </a:rPr>
              <a:t>3</a:t>
            </a:r>
            <a:r>
              <a:rPr lang="it-IT" sz="1000">
                <a:solidFill>
                  <a:srgbClr val="000000"/>
                </a:solidFill>
                <a:cs typeface="Times New Roman" pitchFamily="18" charset="0"/>
              </a:rPr>
              <a:t>: 412 mgL</a:t>
            </a:r>
            <a:r>
              <a:rPr lang="it-IT" sz="1000" baseline="30000">
                <a:solidFill>
                  <a:srgbClr val="000000"/>
                </a:solidFill>
                <a:cs typeface="Times New Roman" pitchFamily="18" charset="0"/>
              </a:rPr>
              <a:t>-1</a:t>
            </a:r>
            <a:endParaRPr lang="it-IT" sz="1000">
              <a:solidFill>
                <a:srgbClr val="000000"/>
              </a:solidFill>
              <a:cs typeface="Times New Roman" pitchFamily="18" charset="0"/>
            </a:endParaRPr>
          </a:p>
          <a:p>
            <a:r>
              <a:rPr lang="it-IT" sz="1000">
                <a:solidFill>
                  <a:srgbClr val="000000"/>
                </a:solidFill>
                <a:cs typeface="Times New Roman" pitchFamily="18" charset="0"/>
              </a:rPr>
              <a:t>KNO</a:t>
            </a:r>
            <a:r>
              <a:rPr lang="it-IT" sz="1000" baseline="-25000">
                <a:solidFill>
                  <a:srgbClr val="000000"/>
                </a:solidFill>
                <a:cs typeface="Times New Roman" pitchFamily="18" charset="0"/>
              </a:rPr>
              <a:t>3</a:t>
            </a:r>
            <a:r>
              <a:rPr lang="it-IT" sz="1000">
                <a:solidFill>
                  <a:srgbClr val="000000"/>
                </a:solidFill>
                <a:cs typeface="Times New Roman" pitchFamily="18" charset="0"/>
              </a:rPr>
              <a:t>: 475 mgL</a:t>
            </a:r>
            <a:r>
              <a:rPr lang="it-IT" sz="1000" baseline="30000">
                <a:solidFill>
                  <a:srgbClr val="000000"/>
                </a:solidFill>
                <a:cs typeface="Times New Roman" pitchFamily="18" charset="0"/>
              </a:rPr>
              <a:t>-1</a:t>
            </a:r>
          </a:p>
        </p:txBody>
      </p:sp>
      <p:pic>
        <p:nvPicPr>
          <p:cNvPr id="33802" name="Picture 5"/>
          <p:cNvPicPr>
            <a:picLocks noChangeAspect="1" noChangeArrowheads="1"/>
          </p:cNvPicPr>
          <p:nvPr/>
        </p:nvPicPr>
        <p:blipFill>
          <a:blip r:embed="rId6">
            <a:lum bright="20000" contrast="40000"/>
          </a:blip>
          <a:srcRect/>
          <a:stretch>
            <a:fillRect/>
          </a:stretch>
        </p:blipFill>
        <p:spPr bwMode="auto">
          <a:xfrm>
            <a:off x="5335592" y="4587863"/>
            <a:ext cx="874712" cy="1271587"/>
          </a:xfrm>
          <a:prstGeom prst="rect">
            <a:avLst/>
          </a:prstGeom>
          <a:noFill/>
          <a:ln w="9525">
            <a:noFill/>
            <a:miter lim="800000"/>
            <a:headEnd/>
            <a:tailEnd/>
          </a:ln>
        </p:spPr>
      </p:pic>
      <p:pic>
        <p:nvPicPr>
          <p:cNvPr id="33803" name="Picture 7"/>
          <p:cNvPicPr>
            <a:picLocks noChangeAspect="1" noChangeArrowheads="1"/>
          </p:cNvPicPr>
          <p:nvPr/>
        </p:nvPicPr>
        <p:blipFill>
          <a:blip r:embed="rId7">
            <a:lum bright="20000" contrast="40000"/>
          </a:blip>
          <a:srcRect/>
          <a:stretch>
            <a:fillRect/>
          </a:stretch>
        </p:blipFill>
        <p:spPr bwMode="auto">
          <a:xfrm>
            <a:off x="6559554" y="4587863"/>
            <a:ext cx="1055688" cy="1233487"/>
          </a:xfrm>
          <a:prstGeom prst="rect">
            <a:avLst/>
          </a:prstGeom>
          <a:noFill/>
          <a:ln w="9525">
            <a:noFill/>
            <a:miter lim="800000"/>
            <a:headEnd/>
            <a:tailEnd/>
          </a:ln>
        </p:spPr>
      </p:pic>
      <p:pic>
        <p:nvPicPr>
          <p:cNvPr id="33804" name="Picture 8"/>
          <p:cNvPicPr>
            <a:picLocks noChangeAspect="1" noChangeArrowheads="1"/>
          </p:cNvPicPr>
          <p:nvPr/>
        </p:nvPicPr>
        <p:blipFill>
          <a:blip r:embed="rId8">
            <a:lum bright="10000" contrast="-10000"/>
          </a:blip>
          <a:srcRect/>
          <a:stretch>
            <a:fillRect/>
          </a:stretch>
        </p:blipFill>
        <p:spPr bwMode="auto">
          <a:xfrm>
            <a:off x="7783517" y="4587863"/>
            <a:ext cx="1014412" cy="1223962"/>
          </a:xfrm>
          <a:prstGeom prst="rect">
            <a:avLst/>
          </a:prstGeom>
          <a:noFill/>
          <a:ln w="9525">
            <a:noFill/>
            <a:miter lim="800000"/>
            <a:headEnd/>
            <a:tailEnd/>
          </a:ln>
        </p:spPr>
      </p:pic>
      <p:sp>
        <p:nvSpPr>
          <p:cNvPr id="33805" name="CasellaDiTesto 16"/>
          <p:cNvSpPr txBox="1">
            <a:spLocks noChangeArrowheads="1"/>
          </p:cNvSpPr>
          <p:nvPr/>
        </p:nvSpPr>
        <p:spPr bwMode="auto">
          <a:xfrm>
            <a:off x="5170492" y="5902313"/>
            <a:ext cx="1295400" cy="554037"/>
          </a:xfrm>
          <a:prstGeom prst="rect">
            <a:avLst/>
          </a:prstGeom>
          <a:noFill/>
          <a:ln w="9525">
            <a:noFill/>
            <a:miter lim="800000"/>
            <a:headEnd/>
            <a:tailEnd/>
          </a:ln>
        </p:spPr>
        <p:txBody>
          <a:bodyPr>
            <a:spAutoFit/>
          </a:bodyPr>
          <a:lstStyle/>
          <a:p>
            <a:pPr algn="ctr"/>
            <a:r>
              <a:rPr lang="it-IT" sz="1000">
                <a:solidFill>
                  <a:srgbClr val="000000"/>
                </a:solidFill>
                <a:cs typeface="Times New Roman" pitchFamily="18" charset="0"/>
              </a:rPr>
              <a:t>D</a:t>
            </a:r>
          </a:p>
          <a:p>
            <a:r>
              <a:rPr lang="it-IT" sz="1000">
                <a:solidFill>
                  <a:srgbClr val="000000"/>
                </a:solidFill>
                <a:cs typeface="Times New Roman" pitchFamily="18" charset="0"/>
              </a:rPr>
              <a:t>NH</a:t>
            </a:r>
            <a:r>
              <a:rPr lang="it-IT" sz="1000" baseline="-25000">
                <a:solidFill>
                  <a:srgbClr val="000000"/>
                </a:solidFill>
                <a:cs typeface="Times New Roman" pitchFamily="18" charset="0"/>
              </a:rPr>
              <a:t>4</a:t>
            </a:r>
            <a:r>
              <a:rPr lang="it-IT" sz="1000">
                <a:solidFill>
                  <a:srgbClr val="000000"/>
                </a:solidFill>
                <a:cs typeface="Times New Roman" pitchFamily="18" charset="0"/>
              </a:rPr>
              <a:t>NO</a:t>
            </a:r>
            <a:r>
              <a:rPr lang="it-IT" sz="1000" baseline="-25000">
                <a:solidFill>
                  <a:srgbClr val="000000"/>
                </a:solidFill>
                <a:cs typeface="Times New Roman" pitchFamily="18" charset="0"/>
              </a:rPr>
              <a:t>3</a:t>
            </a:r>
            <a:r>
              <a:rPr lang="it-IT" sz="1000">
                <a:solidFill>
                  <a:srgbClr val="000000"/>
                </a:solidFill>
                <a:cs typeface="Times New Roman" pitchFamily="18" charset="0"/>
              </a:rPr>
              <a:t>: 412 mgL</a:t>
            </a:r>
            <a:r>
              <a:rPr lang="it-IT" sz="1000" baseline="30000">
                <a:solidFill>
                  <a:srgbClr val="000000"/>
                </a:solidFill>
                <a:cs typeface="Times New Roman" pitchFamily="18" charset="0"/>
              </a:rPr>
              <a:t>-1</a:t>
            </a:r>
            <a:endParaRPr lang="it-IT" sz="1000">
              <a:solidFill>
                <a:srgbClr val="000000"/>
              </a:solidFill>
              <a:cs typeface="Times New Roman" pitchFamily="18" charset="0"/>
            </a:endParaRPr>
          </a:p>
          <a:p>
            <a:r>
              <a:rPr lang="it-IT" sz="1000">
                <a:solidFill>
                  <a:srgbClr val="000000"/>
                </a:solidFill>
                <a:cs typeface="Times New Roman" pitchFamily="18" charset="0"/>
              </a:rPr>
              <a:t>KNO</a:t>
            </a:r>
            <a:r>
              <a:rPr lang="it-IT" sz="1000" baseline="-25000">
                <a:solidFill>
                  <a:srgbClr val="000000"/>
                </a:solidFill>
                <a:cs typeface="Times New Roman" pitchFamily="18" charset="0"/>
              </a:rPr>
              <a:t>3</a:t>
            </a:r>
            <a:r>
              <a:rPr lang="it-IT" sz="1000">
                <a:solidFill>
                  <a:srgbClr val="000000"/>
                </a:solidFill>
                <a:cs typeface="Times New Roman" pitchFamily="18" charset="0"/>
              </a:rPr>
              <a:t>: 950 mgL</a:t>
            </a:r>
            <a:r>
              <a:rPr lang="it-IT" sz="1000" baseline="30000">
                <a:solidFill>
                  <a:srgbClr val="000000"/>
                </a:solidFill>
                <a:cs typeface="Times New Roman" pitchFamily="18" charset="0"/>
              </a:rPr>
              <a:t>-1</a:t>
            </a:r>
          </a:p>
        </p:txBody>
      </p:sp>
      <p:sp>
        <p:nvSpPr>
          <p:cNvPr id="33806" name="CasellaDiTesto 17"/>
          <p:cNvSpPr txBox="1">
            <a:spLocks noChangeArrowheads="1"/>
          </p:cNvSpPr>
          <p:nvPr/>
        </p:nvSpPr>
        <p:spPr bwMode="auto">
          <a:xfrm>
            <a:off x="6418267" y="5888025"/>
            <a:ext cx="1296987" cy="554038"/>
          </a:xfrm>
          <a:prstGeom prst="rect">
            <a:avLst/>
          </a:prstGeom>
          <a:noFill/>
          <a:ln w="9525">
            <a:noFill/>
            <a:miter lim="800000"/>
            <a:headEnd/>
            <a:tailEnd/>
          </a:ln>
        </p:spPr>
        <p:txBody>
          <a:bodyPr>
            <a:spAutoFit/>
          </a:bodyPr>
          <a:lstStyle/>
          <a:p>
            <a:pPr algn="ctr"/>
            <a:r>
              <a:rPr lang="it-IT" sz="1000">
                <a:solidFill>
                  <a:srgbClr val="000000"/>
                </a:solidFill>
                <a:cs typeface="Times New Roman" pitchFamily="18" charset="0"/>
              </a:rPr>
              <a:t>E</a:t>
            </a:r>
          </a:p>
          <a:p>
            <a:r>
              <a:rPr lang="it-IT" sz="1000">
                <a:solidFill>
                  <a:srgbClr val="000000"/>
                </a:solidFill>
                <a:cs typeface="Times New Roman" pitchFamily="18" charset="0"/>
              </a:rPr>
              <a:t>NH</a:t>
            </a:r>
            <a:r>
              <a:rPr lang="it-IT" sz="1000" baseline="-25000">
                <a:solidFill>
                  <a:srgbClr val="000000"/>
                </a:solidFill>
                <a:cs typeface="Times New Roman" pitchFamily="18" charset="0"/>
              </a:rPr>
              <a:t>4</a:t>
            </a:r>
            <a:r>
              <a:rPr lang="it-IT" sz="1000">
                <a:solidFill>
                  <a:srgbClr val="000000"/>
                </a:solidFill>
                <a:cs typeface="Times New Roman" pitchFamily="18" charset="0"/>
              </a:rPr>
              <a:t>NO</a:t>
            </a:r>
            <a:r>
              <a:rPr lang="it-IT" sz="1000" baseline="-25000">
                <a:solidFill>
                  <a:srgbClr val="000000"/>
                </a:solidFill>
                <a:cs typeface="Times New Roman" pitchFamily="18" charset="0"/>
              </a:rPr>
              <a:t>3</a:t>
            </a:r>
            <a:r>
              <a:rPr lang="it-IT" sz="1000">
                <a:solidFill>
                  <a:srgbClr val="000000"/>
                </a:solidFill>
                <a:cs typeface="Times New Roman" pitchFamily="18" charset="0"/>
              </a:rPr>
              <a:t>: 825 mgL</a:t>
            </a:r>
            <a:r>
              <a:rPr lang="it-IT" sz="1000" baseline="30000">
                <a:solidFill>
                  <a:srgbClr val="000000"/>
                </a:solidFill>
                <a:cs typeface="Times New Roman" pitchFamily="18" charset="0"/>
              </a:rPr>
              <a:t>-1</a:t>
            </a:r>
            <a:endParaRPr lang="it-IT" sz="1000">
              <a:solidFill>
                <a:srgbClr val="000000"/>
              </a:solidFill>
              <a:cs typeface="Times New Roman" pitchFamily="18" charset="0"/>
            </a:endParaRPr>
          </a:p>
          <a:p>
            <a:r>
              <a:rPr lang="it-IT" sz="1000">
                <a:solidFill>
                  <a:srgbClr val="000000"/>
                </a:solidFill>
                <a:cs typeface="Times New Roman" pitchFamily="18" charset="0"/>
              </a:rPr>
              <a:t>KNO</a:t>
            </a:r>
            <a:r>
              <a:rPr lang="it-IT" sz="1000" baseline="-25000">
                <a:solidFill>
                  <a:srgbClr val="000000"/>
                </a:solidFill>
                <a:cs typeface="Times New Roman" pitchFamily="18" charset="0"/>
              </a:rPr>
              <a:t>3</a:t>
            </a:r>
            <a:r>
              <a:rPr lang="it-IT" sz="1000">
                <a:solidFill>
                  <a:srgbClr val="000000"/>
                </a:solidFill>
                <a:cs typeface="Times New Roman" pitchFamily="18" charset="0"/>
              </a:rPr>
              <a:t>: 475 mgL</a:t>
            </a:r>
            <a:r>
              <a:rPr lang="it-IT" sz="1000" baseline="30000">
                <a:solidFill>
                  <a:srgbClr val="000000"/>
                </a:solidFill>
                <a:cs typeface="Times New Roman" pitchFamily="18" charset="0"/>
              </a:rPr>
              <a:t>-1</a:t>
            </a:r>
          </a:p>
        </p:txBody>
      </p:sp>
      <p:sp>
        <p:nvSpPr>
          <p:cNvPr id="33807" name="CasellaDiTesto 18"/>
          <p:cNvSpPr txBox="1">
            <a:spLocks noChangeArrowheads="1"/>
          </p:cNvSpPr>
          <p:nvPr/>
        </p:nvSpPr>
        <p:spPr bwMode="auto">
          <a:xfrm>
            <a:off x="7726367" y="5888025"/>
            <a:ext cx="1295400" cy="552450"/>
          </a:xfrm>
          <a:prstGeom prst="rect">
            <a:avLst/>
          </a:prstGeom>
          <a:noFill/>
          <a:ln w="9525">
            <a:noFill/>
            <a:miter lim="800000"/>
            <a:headEnd/>
            <a:tailEnd/>
          </a:ln>
        </p:spPr>
        <p:txBody>
          <a:bodyPr>
            <a:spAutoFit/>
          </a:bodyPr>
          <a:lstStyle/>
          <a:p>
            <a:pPr algn="ctr"/>
            <a:r>
              <a:rPr lang="it-IT" sz="1000">
                <a:solidFill>
                  <a:srgbClr val="000000"/>
                </a:solidFill>
                <a:latin typeface="Arial" charset="0"/>
                <a:cs typeface="Arial" charset="0"/>
              </a:rPr>
              <a:t>F</a:t>
            </a:r>
          </a:p>
          <a:p>
            <a:r>
              <a:rPr lang="it-IT" sz="1000">
                <a:solidFill>
                  <a:srgbClr val="000000"/>
                </a:solidFill>
                <a:cs typeface="Times New Roman" pitchFamily="18" charset="0"/>
              </a:rPr>
              <a:t>NH</a:t>
            </a:r>
            <a:r>
              <a:rPr lang="it-IT" sz="1000" baseline="-25000">
                <a:solidFill>
                  <a:srgbClr val="000000"/>
                </a:solidFill>
                <a:cs typeface="Times New Roman" pitchFamily="18" charset="0"/>
              </a:rPr>
              <a:t>4</a:t>
            </a:r>
            <a:r>
              <a:rPr lang="it-IT" sz="1000">
                <a:solidFill>
                  <a:srgbClr val="000000"/>
                </a:solidFill>
                <a:cs typeface="Times New Roman" pitchFamily="18" charset="0"/>
              </a:rPr>
              <a:t>NO</a:t>
            </a:r>
            <a:r>
              <a:rPr lang="it-IT" sz="1000" baseline="-25000">
                <a:solidFill>
                  <a:srgbClr val="000000"/>
                </a:solidFill>
                <a:cs typeface="Times New Roman" pitchFamily="18" charset="0"/>
              </a:rPr>
              <a:t>3</a:t>
            </a:r>
            <a:r>
              <a:rPr lang="it-IT" sz="1000">
                <a:solidFill>
                  <a:srgbClr val="000000"/>
                </a:solidFill>
                <a:cs typeface="Times New Roman" pitchFamily="18" charset="0"/>
              </a:rPr>
              <a:t>: 825 mgL</a:t>
            </a:r>
            <a:r>
              <a:rPr lang="it-IT" sz="1000" baseline="30000">
                <a:solidFill>
                  <a:srgbClr val="000000"/>
                </a:solidFill>
                <a:cs typeface="Times New Roman" pitchFamily="18" charset="0"/>
              </a:rPr>
              <a:t>-1</a:t>
            </a:r>
            <a:endParaRPr lang="it-IT" sz="1000">
              <a:solidFill>
                <a:srgbClr val="000000"/>
              </a:solidFill>
              <a:cs typeface="Times New Roman" pitchFamily="18" charset="0"/>
            </a:endParaRPr>
          </a:p>
          <a:p>
            <a:r>
              <a:rPr lang="it-IT" sz="1000">
                <a:solidFill>
                  <a:srgbClr val="000000"/>
                </a:solidFill>
                <a:cs typeface="Times New Roman" pitchFamily="18" charset="0"/>
              </a:rPr>
              <a:t>KNO</a:t>
            </a:r>
            <a:r>
              <a:rPr lang="it-IT" sz="1000" baseline="-25000">
                <a:solidFill>
                  <a:srgbClr val="000000"/>
                </a:solidFill>
                <a:cs typeface="Times New Roman" pitchFamily="18" charset="0"/>
              </a:rPr>
              <a:t>3</a:t>
            </a:r>
            <a:r>
              <a:rPr lang="it-IT" sz="1000">
                <a:solidFill>
                  <a:srgbClr val="000000"/>
                </a:solidFill>
                <a:cs typeface="Times New Roman" pitchFamily="18" charset="0"/>
              </a:rPr>
              <a:t>: 950 mgL</a:t>
            </a:r>
            <a:r>
              <a:rPr lang="it-IT" sz="1000" baseline="30000">
                <a:solidFill>
                  <a:srgbClr val="000000"/>
                </a:solidFill>
                <a:cs typeface="Times New Roman" pitchFamily="18" charset="0"/>
              </a:rPr>
              <a:t>-1</a:t>
            </a:r>
          </a:p>
        </p:txBody>
      </p:sp>
      <p:sp>
        <p:nvSpPr>
          <p:cNvPr id="33808" name="CasellaDiTesto 1"/>
          <p:cNvSpPr txBox="1">
            <a:spLocks noChangeArrowheads="1"/>
          </p:cNvSpPr>
          <p:nvPr/>
        </p:nvSpPr>
        <p:spPr bwMode="auto">
          <a:xfrm>
            <a:off x="1187450" y="3357563"/>
            <a:ext cx="2736850" cy="368300"/>
          </a:xfrm>
          <a:prstGeom prst="rect">
            <a:avLst/>
          </a:prstGeom>
          <a:noFill/>
          <a:ln w="9525">
            <a:noFill/>
            <a:miter lim="800000"/>
            <a:headEnd/>
            <a:tailEnd/>
          </a:ln>
        </p:spPr>
        <p:txBody>
          <a:bodyPr>
            <a:spAutoFit/>
          </a:bodyPr>
          <a:lstStyle/>
          <a:p>
            <a:pPr algn="ctr"/>
            <a:r>
              <a:rPr lang="it-IT" sz="1800">
                <a:solidFill>
                  <a:srgbClr val="000000"/>
                </a:solidFill>
                <a:latin typeface="Arial" charset="0"/>
                <a:cs typeface="Arial" charset="0"/>
              </a:rPr>
              <a:t>Shoot proliferation </a:t>
            </a:r>
          </a:p>
        </p:txBody>
      </p:sp>
      <p:sp>
        <p:nvSpPr>
          <p:cNvPr id="33809" name="CasellaDiTesto 19"/>
          <p:cNvSpPr txBox="1">
            <a:spLocks noChangeArrowheads="1"/>
          </p:cNvSpPr>
          <p:nvPr/>
        </p:nvSpPr>
        <p:spPr bwMode="auto">
          <a:xfrm>
            <a:off x="5584829" y="2349500"/>
            <a:ext cx="2736850" cy="369888"/>
          </a:xfrm>
          <a:prstGeom prst="rect">
            <a:avLst/>
          </a:prstGeom>
          <a:noFill/>
          <a:ln w="9525">
            <a:noFill/>
            <a:miter lim="800000"/>
            <a:headEnd/>
            <a:tailEnd/>
          </a:ln>
        </p:spPr>
        <p:txBody>
          <a:bodyPr>
            <a:spAutoFit/>
          </a:bodyPr>
          <a:lstStyle/>
          <a:p>
            <a:pPr algn="ctr"/>
            <a:r>
              <a:rPr lang="it-IT" sz="1800" dirty="0" err="1">
                <a:solidFill>
                  <a:srgbClr val="000000"/>
                </a:solidFill>
                <a:latin typeface="Arial" charset="0"/>
                <a:cs typeface="Arial" charset="0"/>
              </a:rPr>
              <a:t>Rooting</a:t>
            </a:r>
            <a:r>
              <a:rPr lang="it-IT" sz="1800" dirty="0">
                <a:solidFill>
                  <a:srgbClr val="000000"/>
                </a:solidFill>
                <a:latin typeface="Arial" charset="0"/>
                <a:cs typeface="Arial" charset="0"/>
              </a:rPr>
              <a:t> </a:t>
            </a:r>
          </a:p>
        </p:txBody>
      </p:sp>
      <p:pic>
        <p:nvPicPr>
          <p:cNvPr id="33810" name="Picture 20"/>
          <p:cNvPicPr>
            <a:picLocks noChangeAspect="1" noChangeArrowheads="1"/>
          </p:cNvPicPr>
          <p:nvPr/>
        </p:nvPicPr>
        <p:blipFill>
          <a:blip r:embed="rId9"/>
          <a:srcRect/>
          <a:stretch>
            <a:fillRect/>
          </a:stretch>
        </p:blipFill>
        <p:spPr bwMode="auto">
          <a:xfrm>
            <a:off x="6165380" y="755650"/>
            <a:ext cx="2632549" cy="1614488"/>
          </a:xfrm>
          <a:prstGeom prst="rect">
            <a:avLst/>
          </a:prstGeom>
          <a:noFill/>
          <a:ln w="9525">
            <a:noFill/>
            <a:miter lim="800000"/>
            <a:headEnd/>
            <a:tailEnd/>
          </a:ln>
        </p:spPr>
      </p:pic>
      <p:pic>
        <p:nvPicPr>
          <p:cNvPr id="33811" name="Picture 21"/>
          <p:cNvPicPr>
            <a:picLocks noChangeAspect="1" noChangeArrowheads="1"/>
          </p:cNvPicPr>
          <p:nvPr/>
        </p:nvPicPr>
        <p:blipFill>
          <a:blip r:embed="rId10"/>
          <a:srcRect/>
          <a:stretch>
            <a:fillRect/>
          </a:stretch>
        </p:blipFill>
        <p:spPr bwMode="auto">
          <a:xfrm>
            <a:off x="414338" y="3888363"/>
            <a:ext cx="4614862" cy="1278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1"/>
          <p:cNvSpPr>
            <a:spLocks noGrp="1"/>
          </p:cNvSpPr>
          <p:nvPr>
            <p:ph type="title"/>
          </p:nvPr>
        </p:nvSpPr>
        <p:spPr>
          <a:xfrm>
            <a:off x="628650" y="428625"/>
            <a:ext cx="7886700" cy="571500"/>
          </a:xfrm>
        </p:spPr>
        <p:txBody>
          <a:bodyPr>
            <a:normAutofit fontScale="90000"/>
          </a:bodyPr>
          <a:lstStyle/>
          <a:p>
            <a:pPr algn="ctr">
              <a:defRPr/>
            </a:pPr>
            <a:r>
              <a:rPr lang="it-IT" sz="4000" b="1" dirty="0" smtClean="0">
                <a:effectLst>
                  <a:outerShdw blurRad="38100" dist="38100" dir="2700000" algn="tl">
                    <a:srgbClr val="000000">
                      <a:alpha val="43137"/>
                    </a:srgbClr>
                  </a:outerShdw>
                </a:effectLst>
              </a:rPr>
              <a:t>Cultivar diffuse nel Mondo</a:t>
            </a:r>
          </a:p>
        </p:txBody>
      </p:sp>
      <p:sp>
        <p:nvSpPr>
          <p:cNvPr id="14339" name="Segnaposto contenuto 2"/>
          <p:cNvSpPr>
            <a:spLocks noGrp="1"/>
          </p:cNvSpPr>
          <p:nvPr>
            <p:ph idx="1"/>
          </p:nvPr>
        </p:nvSpPr>
        <p:spPr/>
        <p:txBody>
          <a:bodyPr/>
          <a:lstStyle/>
          <a:p>
            <a:endParaRPr lang="it-IT" smtClean="0"/>
          </a:p>
        </p:txBody>
      </p:sp>
      <p:pic>
        <p:nvPicPr>
          <p:cNvPr id="14340" name="Picture 3"/>
          <p:cNvPicPr>
            <a:picLocks noChangeAspect="1" noChangeArrowheads="1"/>
          </p:cNvPicPr>
          <p:nvPr/>
        </p:nvPicPr>
        <p:blipFill>
          <a:blip r:embed="rId2"/>
          <a:srcRect/>
          <a:stretch>
            <a:fillRect/>
          </a:stretch>
        </p:blipFill>
        <p:spPr bwMode="auto">
          <a:xfrm>
            <a:off x="0" y="1103313"/>
            <a:ext cx="9144000" cy="5754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0" y="0"/>
            <a:ext cx="5346700" cy="6858000"/>
          </a:xfrm>
          <a:prstGeom prst="rect">
            <a:avLst/>
          </a:prstGeom>
          <a:noFill/>
          <a:ln w="9525">
            <a:noFill/>
            <a:miter lim="800000"/>
            <a:headEnd/>
            <a:tailEnd/>
          </a:ln>
        </p:spPr>
      </p:pic>
      <p:pic>
        <p:nvPicPr>
          <p:cNvPr id="18435" name="Picture 2"/>
          <p:cNvPicPr>
            <a:picLocks noChangeAspect="1" noChangeArrowheads="1"/>
          </p:cNvPicPr>
          <p:nvPr/>
        </p:nvPicPr>
        <p:blipFill>
          <a:blip r:embed="rId3"/>
          <a:srcRect/>
          <a:stretch>
            <a:fillRect/>
          </a:stretch>
        </p:blipFill>
        <p:spPr bwMode="auto">
          <a:xfrm>
            <a:off x="5484813" y="2447925"/>
            <a:ext cx="3587750" cy="1909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0" y="0"/>
            <a:ext cx="5311775" cy="6858000"/>
          </a:xfrm>
          <a:prstGeom prst="rect">
            <a:avLst/>
          </a:prstGeom>
          <a:noFill/>
          <a:ln w="9525">
            <a:noFill/>
            <a:miter lim="800000"/>
            <a:headEnd/>
            <a:tailEnd/>
          </a:ln>
        </p:spPr>
      </p:pic>
      <p:pic>
        <p:nvPicPr>
          <p:cNvPr id="19459" name="Picture 6"/>
          <p:cNvPicPr>
            <a:picLocks noChangeAspect="1" noChangeArrowheads="1"/>
          </p:cNvPicPr>
          <p:nvPr/>
        </p:nvPicPr>
        <p:blipFill>
          <a:blip r:embed="rId3"/>
          <a:srcRect/>
          <a:stretch>
            <a:fillRect/>
          </a:stretch>
        </p:blipFill>
        <p:spPr bwMode="auto">
          <a:xfrm>
            <a:off x="5429250" y="2500313"/>
            <a:ext cx="3643313" cy="1895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0" y="0"/>
            <a:ext cx="5233988" cy="6777038"/>
          </a:xfrm>
          <a:prstGeom prst="rect">
            <a:avLst/>
          </a:prstGeom>
          <a:noFill/>
          <a:ln w="9525">
            <a:noFill/>
            <a:miter lim="800000"/>
            <a:headEnd/>
            <a:tailEnd/>
          </a:ln>
        </p:spPr>
      </p:pic>
      <p:pic>
        <p:nvPicPr>
          <p:cNvPr id="20483" name="Picture 2"/>
          <p:cNvPicPr>
            <a:picLocks noChangeAspect="1" noChangeArrowheads="1"/>
          </p:cNvPicPr>
          <p:nvPr/>
        </p:nvPicPr>
        <p:blipFill>
          <a:blip r:embed="rId3"/>
          <a:srcRect/>
          <a:stretch>
            <a:fillRect/>
          </a:stretch>
        </p:blipFill>
        <p:spPr bwMode="auto">
          <a:xfrm>
            <a:off x="5387975" y="2470150"/>
            <a:ext cx="3613150" cy="1887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olo 1">
            <a:extLst>
              <a:ext uri="{FF2B5EF4-FFF2-40B4-BE49-F238E27FC236}">
                <a16:creationId xmlns="" xmlns:a16="http://schemas.microsoft.com/office/drawing/2014/main" id="{6E1A14AD-8BEF-448B-93F3-EA64E3A5C34D}"/>
              </a:ext>
            </a:extLst>
          </p:cNvPr>
          <p:cNvSpPr>
            <a:spLocks noGrp="1"/>
          </p:cNvSpPr>
          <p:nvPr>
            <p:ph type="title"/>
          </p:nvPr>
        </p:nvSpPr>
        <p:spPr>
          <a:xfrm>
            <a:off x="628650" y="365126"/>
            <a:ext cx="4021918" cy="1325563"/>
          </a:xfrm>
        </p:spPr>
        <p:txBody>
          <a:bodyPr>
            <a:normAutofit/>
          </a:bodyPr>
          <a:lstStyle/>
          <a:p>
            <a:pPr eaLnBrk="1" hangingPunct="1"/>
            <a:r>
              <a:rPr lang="it-IT" altLang="it-IT" sz="4000" b="1" dirty="0" smtClean="0"/>
              <a:t>Potatura meccanica</a:t>
            </a:r>
            <a:endParaRPr lang="it-IT" altLang="it-IT" sz="4000" b="1" dirty="0"/>
          </a:p>
        </p:txBody>
      </p:sp>
      <p:pic>
        <p:nvPicPr>
          <p:cNvPr id="31749" name="Picture 4" descr="D:\Back up PC uni Valerio nocc oct 2013\Valerio_nocc\convegni\conv 2019\convegno Cherasco nocciolo 2019\IMG-20190504-WA0029.jpg">
            <a:extLst>
              <a:ext uri="{FF2B5EF4-FFF2-40B4-BE49-F238E27FC236}">
                <a16:creationId xmlns="" xmlns:a16="http://schemas.microsoft.com/office/drawing/2014/main" id="{F2071B6E-4D49-4A61-A304-3B0ED7EACDE7}"/>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460" y="3440706"/>
            <a:ext cx="4555334" cy="34172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50" name="Picture 5" descr="D:\Back up PC uni Valerio nocc oct 2013\Valerio_nocc\convegni\conv 2019\convegno Cherasco nocciolo 2019\IMG-20190504-WA0030.jpg">
            <a:extLst>
              <a:ext uri="{FF2B5EF4-FFF2-40B4-BE49-F238E27FC236}">
                <a16:creationId xmlns="" xmlns:a16="http://schemas.microsoft.com/office/drawing/2014/main" id="{728773F5-DFAF-49A8-B0C1-4B82925AF506}"/>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650568" y="0"/>
            <a:ext cx="4493432" cy="3369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DOCUMENTI Disco D\FOTO Disco D\potatura meccanica GIRONA 2019\DSC_0099.JPG">
            <a:extLst>
              <a:ext uri="{FF2B5EF4-FFF2-40B4-BE49-F238E27FC236}">
                <a16:creationId xmlns="" xmlns:a16="http://schemas.microsoft.com/office/drawing/2014/main" id="{E28AC5E3-01B1-42C8-A800-29884A72AB0B}"/>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37943" y="595"/>
            <a:ext cx="6006057" cy="33776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1" name="Picture 3" descr="D:\DOCUMENTI Disco D\FOTO Disco D\potatura meccanica GIRONA 2019\DSC_0104.JPG">
            <a:extLst>
              <a:ext uri="{FF2B5EF4-FFF2-40B4-BE49-F238E27FC236}">
                <a16:creationId xmlns="" xmlns:a16="http://schemas.microsoft.com/office/drawing/2014/main" id="{6E6BECE3-B7BD-44AD-9EF4-898FF60E9235}"/>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3403605"/>
            <a:ext cx="6140972" cy="3453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3" name="CasellaDiTesto 4">
            <a:extLst>
              <a:ext uri="{FF2B5EF4-FFF2-40B4-BE49-F238E27FC236}">
                <a16:creationId xmlns="" xmlns:a16="http://schemas.microsoft.com/office/drawing/2014/main" id="{F885141F-778D-4126-99B4-2FADCBE968C8}"/>
              </a:ext>
            </a:extLst>
          </p:cNvPr>
          <p:cNvSpPr txBox="1">
            <a:spLocks noChangeArrowheads="1"/>
          </p:cNvSpPr>
          <p:nvPr/>
        </p:nvSpPr>
        <p:spPr bwMode="auto">
          <a:xfrm>
            <a:off x="6387104" y="5936161"/>
            <a:ext cx="2499721"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sz="1200" b="1" dirty="0"/>
              <a:t>Nuovi germogli vigorosi in prossimità delle </a:t>
            </a:r>
            <a:r>
              <a:rPr lang="it-IT" altLang="it-IT" sz="1200" b="1" dirty="0" err="1"/>
              <a:t>branchette</a:t>
            </a:r>
            <a:r>
              <a:rPr lang="it-IT" altLang="it-IT" sz="1200" b="1" dirty="0"/>
              <a:t> tagliate</a:t>
            </a:r>
          </a:p>
          <a:p>
            <a:pPr algn="ctr" eaLnBrk="1" hangingPunct="1"/>
            <a:endParaRPr lang="it-IT" altLang="it-IT" sz="1200" b="1" dirty="0"/>
          </a:p>
          <a:p>
            <a:pPr algn="ctr" eaLnBrk="1" hangingPunct="1"/>
            <a:endParaRPr lang="it-IT" altLang="it-IT" sz="1200" b="1" dirty="0"/>
          </a:p>
        </p:txBody>
      </p:sp>
      <p:sp>
        <p:nvSpPr>
          <p:cNvPr id="6" name="CasellaDiTesto 4">
            <a:extLst>
              <a:ext uri="{FF2B5EF4-FFF2-40B4-BE49-F238E27FC236}">
                <a16:creationId xmlns="" xmlns:a16="http://schemas.microsoft.com/office/drawing/2014/main" id="{488CD816-9491-492D-A081-F171833510A6}"/>
              </a:ext>
            </a:extLst>
          </p:cNvPr>
          <p:cNvSpPr txBox="1">
            <a:spLocks noChangeArrowheads="1"/>
          </p:cNvSpPr>
          <p:nvPr/>
        </p:nvSpPr>
        <p:spPr bwMode="auto">
          <a:xfrm>
            <a:off x="328613" y="379869"/>
            <a:ext cx="2809330" cy="2677656"/>
          </a:xfrm>
          <a:prstGeom prst="rect">
            <a:avLst/>
          </a:prstGeom>
          <a:noFill/>
          <a:ln w="9525">
            <a:noFill/>
            <a:miter lim="800000"/>
            <a:headEnd/>
            <a:tailEnd/>
          </a:ln>
        </p:spPr>
        <p:txBody>
          <a:bodyPr wrap="square">
            <a:spAutoFit/>
          </a:bodyPr>
          <a:lstStyle/>
          <a:p>
            <a:pPr algn="ctr">
              <a:defRPr/>
            </a:pPr>
            <a:r>
              <a:rPr lang="en-US" sz="1400" b="1" dirty="0" err="1">
                <a:effectLst>
                  <a:outerShdw blurRad="38100" dist="38100" dir="2700000" algn="tl">
                    <a:srgbClr val="000000">
                      <a:alpha val="43137"/>
                    </a:srgbClr>
                  </a:outerShdw>
                </a:effectLst>
                <a:latin typeface="Arial" charset="0"/>
                <a:cs typeface="Arial" charset="0"/>
              </a:rPr>
              <a:t>Nell’anno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di</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taglio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meccanico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si</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sviluppano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germogli</a:t>
            </a:r>
            <a:r>
              <a:rPr lang="en-US" sz="1400" b="1" dirty="0">
                <a:effectLst>
                  <a:outerShdw blurRad="38100" dist="38100" dir="2700000" algn="tl">
                    <a:srgbClr val="000000">
                      <a:alpha val="43137"/>
                    </a:srgbClr>
                  </a:outerShdw>
                </a:effectLst>
                <a:latin typeface="Arial" charset="0"/>
                <a:cs typeface="Arial" charset="0"/>
              </a:rPr>
              <a:t> molto </a:t>
            </a:r>
            <a:r>
              <a:rPr lang="en-US" sz="1400" b="1" dirty="0" err="1">
                <a:effectLst>
                  <a:outerShdw blurRad="38100" dist="38100" dir="2700000" algn="tl">
                    <a:srgbClr val="000000">
                      <a:alpha val="43137"/>
                    </a:srgbClr>
                  </a:outerShdw>
                </a:effectLst>
                <a:latin typeface="Arial" charset="0"/>
                <a:cs typeface="Arial" charset="0"/>
              </a:rPr>
              <a:t>vigorosi</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anche</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oltre</a:t>
            </a:r>
            <a:r>
              <a:rPr lang="en-US" sz="1400" b="1" dirty="0">
                <a:effectLst>
                  <a:outerShdw blurRad="38100" dist="38100" dir="2700000" algn="tl">
                    <a:srgbClr val="000000">
                      <a:alpha val="43137"/>
                    </a:srgbClr>
                  </a:outerShdw>
                </a:effectLst>
                <a:latin typeface="Arial" charset="0"/>
                <a:cs typeface="Arial" charset="0"/>
              </a:rPr>
              <a:t> 50 cm </a:t>
            </a:r>
            <a:r>
              <a:rPr lang="en-US" sz="1400" b="1" dirty="0" err="1">
                <a:effectLst>
                  <a:outerShdw blurRad="38100" dist="38100" dir="2700000" algn="tl">
                    <a:srgbClr val="000000">
                      <a:alpha val="43137"/>
                    </a:srgbClr>
                  </a:outerShdw>
                </a:effectLst>
                <a:latin typeface="Arial" charset="0"/>
                <a:cs typeface="Arial" charset="0"/>
              </a:rPr>
              <a:t>di</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sviluppo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stagionale</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anche</a:t>
            </a:r>
            <a:r>
              <a:rPr lang="en-US" sz="1400" b="1" dirty="0">
                <a:effectLst>
                  <a:outerShdw blurRad="38100" dist="38100" dir="2700000" algn="tl">
                    <a:srgbClr val="000000">
                      <a:alpha val="43137"/>
                    </a:srgbClr>
                  </a:outerShdw>
                </a:effectLst>
                <a:latin typeface="Arial" charset="0"/>
                <a:cs typeface="Arial" charset="0"/>
              </a:rPr>
              <a:t> se con </a:t>
            </a:r>
            <a:r>
              <a:rPr lang="en-US" sz="1400" b="1" dirty="0" err="1">
                <a:effectLst>
                  <a:outerShdw blurRad="38100" dist="38100" dir="2700000" algn="tl">
                    <a:srgbClr val="000000">
                      <a:alpha val="43137"/>
                    </a:srgbClr>
                  </a:outerShdw>
                </a:effectLst>
                <a:latin typeface="Arial" charset="0"/>
                <a:cs typeface="Arial" charset="0"/>
              </a:rPr>
              <a:t>bassa</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incidenza</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di</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gemme</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miste</a:t>
            </a:r>
            <a:r>
              <a:rPr lang="en-US" sz="1400" b="1" dirty="0">
                <a:effectLst>
                  <a:outerShdw blurRad="38100" dist="38100" dir="2700000" algn="tl">
                    <a:srgbClr val="000000">
                      <a:alpha val="43137"/>
                    </a:srgbClr>
                  </a:outerShdw>
                </a:effectLst>
                <a:latin typeface="Arial" charset="0"/>
                <a:cs typeface="Arial" charset="0"/>
              </a:rPr>
              <a:t>. Al primo anno </a:t>
            </a:r>
            <a:r>
              <a:rPr lang="en-US" sz="1400" b="1" dirty="0" err="1">
                <a:effectLst>
                  <a:outerShdw blurRad="38100" dist="38100" dir="2700000" algn="tl">
                    <a:srgbClr val="000000">
                      <a:alpha val="43137"/>
                    </a:srgbClr>
                  </a:outerShdw>
                </a:effectLst>
                <a:latin typeface="Arial" charset="0"/>
                <a:cs typeface="Arial" charset="0"/>
              </a:rPr>
              <a:t>dopo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il</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taglio</a:t>
            </a:r>
            <a:r>
              <a:rPr lang="en-US" sz="1400" b="1" dirty="0">
                <a:effectLst>
                  <a:outerShdw blurRad="38100" dist="38100" dir="2700000" algn="tl">
                    <a:srgbClr val="000000">
                      <a:alpha val="43137"/>
                    </a:srgbClr>
                  </a:outerShdw>
                </a:effectLst>
                <a:latin typeface="Arial" charset="0"/>
                <a:cs typeface="Arial" charset="0"/>
              </a:rPr>
              <a:t> la </a:t>
            </a:r>
            <a:r>
              <a:rPr lang="en-US" sz="1400" b="1" dirty="0" err="1">
                <a:effectLst>
                  <a:outerShdw blurRad="38100" dist="38100" dir="2700000" algn="tl">
                    <a:srgbClr val="000000">
                      <a:alpha val="43137"/>
                    </a:srgbClr>
                  </a:outerShdw>
                </a:effectLst>
                <a:latin typeface="Arial" charset="0"/>
                <a:cs typeface="Arial" charset="0"/>
              </a:rPr>
              <a:t>produzione</a:t>
            </a:r>
            <a:r>
              <a:rPr lang="en-US" sz="1400" b="1" dirty="0">
                <a:effectLst>
                  <a:outerShdw blurRad="38100" dist="38100" dir="2700000" algn="tl">
                    <a:srgbClr val="000000">
                      <a:alpha val="43137"/>
                    </a:srgbClr>
                  </a:outerShdw>
                </a:effectLst>
                <a:latin typeface="Arial" charset="0"/>
                <a:cs typeface="Arial" charset="0"/>
              </a:rPr>
              <a:t> è </a:t>
            </a:r>
            <a:r>
              <a:rPr lang="en-US" sz="1400" b="1" dirty="0" err="1">
                <a:effectLst>
                  <a:outerShdw blurRad="38100" dist="38100" dir="2700000" algn="tl">
                    <a:srgbClr val="000000">
                      <a:alpha val="43137"/>
                    </a:srgbClr>
                  </a:outerShdw>
                </a:effectLst>
                <a:latin typeface="Arial" charset="0"/>
                <a:cs typeface="Arial" charset="0"/>
              </a:rPr>
              <a:t>di</a:t>
            </a:r>
            <a:r>
              <a:rPr lang="en-US" sz="1400" b="1" dirty="0">
                <a:effectLst>
                  <a:outerShdw blurRad="38100" dist="38100" dir="2700000" algn="tl">
                    <a:srgbClr val="000000">
                      <a:alpha val="43137"/>
                    </a:srgbClr>
                  </a:outerShdw>
                </a:effectLst>
                <a:latin typeface="Arial" charset="0"/>
                <a:cs typeface="Arial" charset="0"/>
              </a:rPr>
              <a:t> circa </a:t>
            </a:r>
            <a:r>
              <a:rPr lang="en-US" sz="1400" b="1" dirty="0" err="1">
                <a:effectLst>
                  <a:outerShdw blurRad="38100" dist="38100" dir="2700000" algn="tl">
                    <a:srgbClr val="000000">
                      <a:alpha val="43137"/>
                    </a:srgbClr>
                  </a:outerShdw>
                </a:effectLst>
                <a:latin typeface="Arial" charset="0"/>
                <a:cs typeface="Arial" charset="0"/>
              </a:rPr>
              <a:t>il</a:t>
            </a:r>
            <a:r>
              <a:rPr lang="en-US" sz="1400" b="1" dirty="0">
                <a:effectLst>
                  <a:outerShdw blurRad="38100" dist="38100" dir="2700000" algn="tl">
                    <a:srgbClr val="000000">
                      <a:alpha val="43137"/>
                    </a:srgbClr>
                  </a:outerShdw>
                </a:effectLst>
                <a:latin typeface="Arial" charset="0"/>
                <a:cs typeface="Arial" charset="0"/>
              </a:rPr>
              <a:t> 60% </a:t>
            </a:r>
            <a:r>
              <a:rPr lang="en-US" sz="1400" b="1" dirty="0" err="1">
                <a:effectLst>
                  <a:outerShdw blurRad="38100" dist="38100" dir="2700000" algn="tl">
                    <a:srgbClr val="000000">
                      <a:alpha val="43137"/>
                    </a:srgbClr>
                  </a:outerShdw>
                </a:effectLst>
                <a:latin typeface="Arial" charset="0"/>
                <a:cs typeface="Arial" charset="0"/>
              </a:rPr>
              <a:t>rispetto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alla</a:t>
            </a:r>
            <a:r>
              <a:rPr lang="en-US" sz="1400" b="1" dirty="0">
                <a:effectLst>
                  <a:outerShdw blurRad="38100" dist="38100" dir="2700000" algn="tl">
                    <a:srgbClr val="000000">
                      <a:alpha val="43137"/>
                    </a:srgbClr>
                  </a:outerShdw>
                </a:effectLst>
                <a:latin typeface="Arial" charset="0"/>
                <a:cs typeface="Arial" charset="0"/>
              </a:rPr>
              <a:t> media </a:t>
            </a:r>
            <a:r>
              <a:rPr lang="en-US" sz="1400" b="1" dirty="0" err="1">
                <a:effectLst>
                  <a:outerShdw blurRad="38100" dist="38100" dir="2700000" algn="tl">
                    <a:srgbClr val="000000">
                      <a:alpha val="43137"/>
                    </a:srgbClr>
                  </a:outerShdw>
                </a:effectLst>
                <a:latin typeface="Arial" charset="0"/>
                <a:cs typeface="Arial" charset="0"/>
              </a:rPr>
              <a:t>produttiva</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Dal</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secondo</a:t>
            </a:r>
            <a:r>
              <a:rPr lang="en-US" sz="1400" b="1" dirty="0">
                <a:effectLst>
                  <a:outerShdw blurRad="38100" dist="38100" dir="2700000" algn="tl">
                    <a:srgbClr val="000000">
                      <a:alpha val="43137"/>
                    </a:srgbClr>
                  </a:outerShdw>
                </a:effectLst>
                <a:latin typeface="Arial" charset="0"/>
                <a:cs typeface="Arial" charset="0"/>
              </a:rPr>
              <a:t> anno </a:t>
            </a:r>
            <a:r>
              <a:rPr lang="en-US" sz="1400" b="1" dirty="0" err="1">
                <a:effectLst>
                  <a:outerShdw blurRad="38100" dist="38100" dir="2700000" algn="tl">
                    <a:srgbClr val="000000">
                      <a:alpha val="43137"/>
                    </a:srgbClr>
                  </a:outerShdw>
                </a:effectLst>
                <a:latin typeface="Arial" charset="0"/>
                <a:cs typeface="Arial" charset="0"/>
              </a:rPr>
              <a:t>dopo</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il</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taglio</a:t>
            </a:r>
            <a:r>
              <a:rPr lang="en-US" sz="1400" b="1" dirty="0">
                <a:effectLst>
                  <a:outerShdw blurRad="38100" dist="38100" dir="2700000" algn="tl">
                    <a:srgbClr val="000000">
                      <a:alpha val="43137"/>
                    </a:srgbClr>
                  </a:outerShdw>
                </a:effectLst>
                <a:latin typeface="Arial" charset="0"/>
                <a:cs typeface="Arial" charset="0"/>
              </a:rPr>
              <a:t>  la </a:t>
            </a:r>
            <a:r>
              <a:rPr lang="en-US" sz="1400" b="1" dirty="0" err="1">
                <a:effectLst>
                  <a:outerShdw blurRad="38100" dist="38100" dir="2700000" algn="tl">
                    <a:srgbClr val="000000">
                      <a:alpha val="43137"/>
                    </a:srgbClr>
                  </a:outerShdw>
                </a:effectLst>
                <a:latin typeface="Arial" charset="0"/>
                <a:cs typeface="Arial" charset="0"/>
              </a:rPr>
              <a:t>produzione</a:t>
            </a:r>
            <a:r>
              <a:rPr lang="en-US" sz="1400" b="1" dirty="0">
                <a:effectLst>
                  <a:outerShdw blurRad="38100" dist="38100" dir="2700000" algn="tl">
                    <a:srgbClr val="000000">
                      <a:alpha val="43137"/>
                    </a:srgbClr>
                  </a:outerShdw>
                </a:effectLst>
                <a:latin typeface="Arial" charset="0"/>
                <a:cs typeface="Arial" charset="0"/>
              </a:rPr>
              <a:t> è </a:t>
            </a:r>
            <a:r>
              <a:rPr lang="en-US" sz="1400" b="1" dirty="0" err="1">
                <a:effectLst>
                  <a:outerShdw blurRad="38100" dist="38100" dir="2700000" algn="tl">
                    <a:srgbClr val="000000">
                      <a:alpha val="43137"/>
                    </a:srgbClr>
                  </a:outerShdw>
                </a:effectLst>
                <a:latin typeface="Arial" charset="0"/>
                <a:cs typeface="Arial" charset="0"/>
              </a:rPr>
              <a:t>solitamente</a:t>
            </a:r>
            <a:r>
              <a:rPr lang="en-US" sz="1400" b="1" dirty="0">
                <a:effectLst>
                  <a:outerShdw blurRad="38100" dist="38100" dir="2700000" algn="tl">
                    <a:srgbClr val="000000">
                      <a:alpha val="43137"/>
                    </a:srgbClr>
                  </a:outerShdw>
                </a:effectLst>
                <a:latin typeface="Arial" charset="0"/>
                <a:cs typeface="Arial" charset="0"/>
              </a:rPr>
              <a:t> </a:t>
            </a:r>
            <a:r>
              <a:rPr lang="en-US" sz="1400" b="1" dirty="0" err="1">
                <a:effectLst>
                  <a:outerShdw blurRad="38100" dist="38100" dir="2700000" algn="tl">
                    <a:srgbClr val="000000">
                      <a:alpha val="43137"/>
                    </a:srgbClr>
                  </a:outerShdw>
                </a:effectLst>
                <a:latin typeface="Arial" charset="0"/>
                <a:cs typeface="Arial" charset="0"/>
              </a:rPr>
              <a:t>superiore</a:t>
            </a:r>
            <a:r>
              <a:rPr lang="en-US" sz="1400" b="1" dirty="0">
                <a:effectLst>
                  <a:outerShdw blurRad="38100" dist="38100" dir="2700000" algn="tl">
                    <a:srgbClr val="000000">
                      <a:alpha val="43137"/>
                    </a:srgbClr>
                  </a:outerShdw>
                </a:effectLst>
                <a:latin typeface="Arial" charset="0"/>
                <a:cs typeface="Arial" charset="0"/>
              </a:rPr>
              <a:t> al 100% </a:t>
            </a:r>
            <a:r>
              <a:rPr lang="en-US" sz="1400" b="1" dirty="0" err="1">
                <a:effectLst>
                  <a:outerShdw blurRad="38100" dist="38100" dir="2700000" algn="tl">
                    <a:srgbClr val="000000">
                      <a:alpha val="43137"/>
                    </a:srgbClr>
                  </a:outerShdw>
                </a:effectLst>
                <a:latin typeface="Arial" charset="0"/>
                <a:cs typeface="Arial" charset="0"/>
              </a:rPr>
              <a:t>della</a:t>
            </a:r>
            <a:r>
              <a:rPr lang="en-US" sz="1400" b="1" dirty="0">
                <a:effectLst>
                  <a:outerShdw blurRad="38100" dist="38100" dir="2700000" algn="tl">
                    <a:srgbClr val="000000">
                      <a:alpha val="43137"/>
                    </a:srgbClr>
                  </a:outerShdw>
                </a:effectLst>
                <a:latin typeface="Arial" charset="0"/>
                <a:cs typeface="Arial" charset="0"/>
              </a:rPr>
              <a:t> media </a:t>
            </a:r>
            <a:r>
              <a:rPr lang="en-US" sz="1400" b="1" dirty="0" err="1">
                <a:effectLst>
                  <a:outerShdw blurRad="38100" dist="38100" dir="2700000" algn="tl">
                    <a:srgbClr val="000000">
                      <a:alpha val="43137"/>
                    </a:srgbClr>
                  </a:outerShdw>
                </a:effectLst>
                <a:latin typeface="Arial" charset="0"/>
                <a:cs typeface="Arial" charset="0"/>
              </a:rPr>
              <a:t>produttiva</a:t>
            </a:r>
            <a:endParaRPr lang="it-IT" sz="1400" b="1" dirty="0">
              <a:effectLst>
                <a:outerShdw blurRad="38100" dist="38100" dir="2700000" algn="tl">
                  <a:srgbClr val="000000">
                    <a:alpha val="43137"/>
                  </a:srgbClr>
                </a:outerShdw>
              </a:effectLst>
              <a:latin typeface="Arial" charset="0"/>
              <a:cs typeface="Arial" charset="0"/>
            </a:endParaRPr>
          </a:p>
        </p:txBody>
      </p:sp>
      <p:pic>
        <p:nvPicPr>
          <p:cNvPr id="7" name="Immagine 4">
            <a:extLst>
              <a:ext uri="{FF2B5EF4-FFF2-40B4-BE49-F238E27FC236}">
                <a16:creationId xmlns="" xmlns:a16="http://schemas.microsoft.com/office/drawing/2014/main" id="{5C46EF7F-7775-4D34-8199-67DBAB33BB6E}"/>
              </a:ext>
            </a:extLst>
          </p:cNvPr>
          <p:cNvPicPr>
            <a:picLocks noChangeAspect="1"/>
          </p:cNvPicPr>
          <p:nvPr/>
        </p:nvPicPr>
        <p:blipFill>
          <a:blip r:embed="rId4">
            <a:extLst>
              <a:ext uri="{28A0092B-C50C-407E-A947-70E740481C1C}">
                <a14:useLocalDpi xmlns="" xmlns:a14="http://schemas.microsoft.com/office/drawing/2010/main" val="0"/>
              </a:ext>
            </a:extLst>
          </a:blip>
          <a:srcRect/>
          <a:stretch>
            <a:fillRect/>
          </a:stretch>
        </p:blipFill>
        <p:spPr bwMode="auto">
          <a:xfrm>
            <a:off x="6387105" y="3436440"/>
            <a:ext cx="2499720" cy="2499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 xmlns:a16="http://schemas.microsoft.com/office/drawing/2014/main" id="{26ADC604-9245-43C2-BC80-EB67C2804DAC}"/>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11047" y="1324341"/>
            <a:ext cx="6494922" cy="55330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275" name="CasellaDiTesto 2">
            <a:extLst>
              <a:ext uri="{FF2B5EF4-FFF2-40B4-BE49-F238E27FC236}">
                <a16:creationId xmlns="" xmlns:a16="http://schemas.microsoft.com/office/drawing/2014/main" id="{F536F5F4-649C-4556-9C63-6D5CAAF5A835}"/>
              </a:ext>
            </a:extLst>
          </p:cNvPr>
          <p:cNvSpPr txBox="1">
            <a:spLocks noChangeArrowheads="1"/>
          </p:cNvSpPr>
          <p:nvPr/>
        </p:nvSpPr>
        <p:spPr bwMode="auto">
          <a:xfrm>
            <a:off x="300038" y="246615"/>
            <a:ext cx="8529637" cy="1077726"/>
          </a:xfrm>
          <a:prstGeom prst="rect">
            <a:avLst/>
          </a:prstGeom>
          <a:noFill/>
          <a:ln w="9525">
            <a:noFill/>
            <a:miter lim="800000"/>
            <a:headEnd/>
            <a:tailEnd/>
          </a:ln>
        </p:spPr>
        <p:txBody>
          <a:bodyPr wrap="square">
            <a:spAutoFit/>
          </a:bodyPr>
          <a:lstStyle/>
          <a:p>
            <a:pPr algn="ctr">
              <a:defRPr/>
            </a:pPr>
            <a:r>
              <a:rPr lang="it-IT" sz="1600" i="1" dirty="0">
                <a:effectLst>
                  <a:outerShdw blurRad="38100" dist="38100" dir="2700000" algn="tl">
                    <a:srgbClr val="000000">
                      <a:alpha val="43137"/>
                    </a:srgbClr>
                  </a:outerShdw>
                </a:effectLst>
                <a:latin typeface="Arial" charset="0"/>
                <a:cs typeface="Arial" charset="0"/>
              </a:rPr>
              <a:t>Schema di taglio laterale (</a:t>
            </a:r>
            <a:r>
              <a:rPr lang="it-IT" sz="1600" i="1" dirty="0" err="1">
                <a:effectLst>
                  <a:outerShdw blurRad="38100" dist="38100" dir="2700000" algn="tl">
                    <a:srgbClr val="000000">
                      <a:alpha val="43137"/>
                    </a:srgbClr>
                  </a:outerShdw>
                </a:effectLst>
                <a:latin typeface="Arial" charset="0"/>
                <a:cs typeface="Arial" charset="0"/>
              </a:rPr>
              <a:t>hedging</a:t>
            </a:r>
            <a:r>
              <a:rPr lang="it-IT" sz="1600" i="1" dirty="0">
                <a:effectLst>
                  <a:outerShdw blurRad="38100" dist="38100" dir="2700000" algn="tl">
                    <a:srgbClr val="000000">
                      <a:alpha val="43137"/>
                    </a:srgbClr>
                  </a:outerShdw>
                </a:effectLst>
                <a:latin typeface="Arial" charset="0"/>
                <a:cs typeface="Arial" charset="0"/>
              </a:rPr>
              <a:t>) proposto per la potatura meccanica. Lo stesso lato del filare è sottoposto a taglio ogni tre anni. In alternativa il taglio laterale sullo stesso lato del filare può essere esteso a 4 o 5 anni (il rettangolo bianco rappresenta il singolo filare. Il rettangolo tratteggiato identifica il lato di filare sottoposto a taglio meccanico).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0" y="185744"/>
            <a:ext cx="9144000" cy="520700"/>
          </a:xfrm>
          <a:prstGeom prst="rect">
            <a:avLst/>
          </a:prstGeom>
          <a:noFill/>
          <a:ln>
            <a:noFill/>
          </a:ln>
          <a:effectLst/>
          <a:extLst>
            <a:ext uri="{909E8E84-426E-40DD-AFC4-6F175D3DCCD1}"/>
            <a:ext uri="{91240B29-F687-4F45-9708-019B960494DF}"/>
            <a:ext uri="{AF507438-7753-43E0-B8FC-AC1667EBCBE1}"/>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9pPr>
          </a:lstStyle>
          <a:p>
            <a:pPr algn="ctr">
              <a:spcBef>
                <a:spcPts val="1750"/>
              </a:spcBef>
              <a:buClr>
                <a:srgbClr val="0000FF"/>
              </a:buClr>
              <a:buSzPct val="100000"/>
              <a:buFont typeface="Times New Roman" pitchFamily="18" charset="0"/>
              <a:buNone/>
              <a:defRPr/>
            </a:pPr>
            <a:r>
              <a:rPr lang="en-GB" sz="2800" dirty="0" smtClean="0">
                <a:effectLst>
                  <a:outerShdw blurRad="38100" dist="38100" dir="2700000" algn="tl">
                    <a:srgbClr val="C0C0C0"/>
                  </a:outerShdw>
                </a:effectLst>
                <a:cs typeface="Lucida Sans Unicode" pitchFamily="34" charset="0"/>
              </a:rPr>
              <a:t> </a:t>
            </a:r>
            <a:r>
              <a:rPr lang="en-GB" sz="2800" dirty="0" err="1" smtClean="0">
                <a:effectLst>
                  <a:outerShdw blurRad="38100" dist="38100" dir="2700000" algn="tl">
                    <a:srgbClr val="C0C0C0"/>
                  </a:outerShdw>
                </a:effectLst>
                <a:cs typeface="Lucida Sans Unicode" pitchFamily="34" charset="0"/>
              </a:rPr>
              <a:t>Irrigazione</a:t>
            </a:r>
            <a:r>
              <a:rPr lang="en-GB" sz="2800" dirty="0" smtClean="0">
                <a:effectLst>
                  <a:outerShdw blurRad="38100" dist="38100" dir="2700000" algn="tl">
                    <a:srgbClr val="C0C0C0"/>
                  </a:outerShdw>
                </a:effectLst>
                <a:cs typeface="Lucida Sans Unicode" pitchFamily="34" charset="0"/>
              </a:rPr>
              <a:t> del </a:t>
            </a:r>
            <a:r>
              <a:rPr lang="en-GB" sz="2800" dirty="0" err="1" smtClean="0">
                <a:effectLst>
                  <a:outerShdw blurRad="38100" dist="38100" dir="2700000" algn="tl">
                    <a:srgbClr val="C0C0C0"/>
                  </a:outerShdw>
                </a:effectLst>
                <a:cs typeface="Lucida Sans Unicode" pitchFamily="34" charset="0"/>
              </a:rPr>
              <a:t>noccieto</a:t>
            </a:r>
            <a:endParaRPr lang="en-GB" sz="2800" dirty="0" smtClean="0">
              <a:effectLst>
                <a:outerShdw blurRad="38100" dist="38100" dir="2700000" algn="tl">
                  <a:srgbClr val="C0C0C0"/>
                </a:outerShdw>
              </a:effectLst>
              <a:cs typeface="Lucida Sans Unicode" pitchFamily="34" charset="0"/>
            </a:endParaRPr>
          </a:p>
        </p:txBody>
      </p:sp>
      <p:sp>
        <p:nvSpPr>
          <p:cNvPr id="54275" name="Rectangle 3"/>
          <p:cNvSpPr>
            <a:spLocks noChangeArrowheads="1"/>
          </p:cNvSpPr>
          <p:nvPr/>
        </p:nvSpPr>
        <p:spPr bwMode="auto">
          <a:xfrm>
            <a:off x="76200" y="5184777"/>
            <a:ext cx="4800600" cy="1654175"/>
          </a:xfrm>
          <a:prstGeom prst="rect">
            <a:avLst/>
          </a:prstGeom>
          <a:solidFill>
            <a:srgbClr val="FF99FF"/>
          </a:solidFill>
          <a:ln w="9525">
            <a:noFill/>
            <a:miter lim="800000"/>
            <a:headEnd/>
            <a:tailEnd/>
          </a:ln>
        </p:spPr>
        <p:txBody>
          <a:bodyPr lIns="90000" tIns="46800" rIns="90000" bIns="46800">
            <a:spAutoFit/>
          </a:bodyPr>
          <a:lstStyle/>
          <a:p>
            <a:pPr defTabSz="449263" eaLnBrk="0" hangingPunct="0">
              <a:spcBef>
                <a:spcPts val="1250"/>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a:solidFill>
                  <a:srgbClr val="000000"/>
                </a:solidFill>
                <a:ea typeface="Lucida Sans Unicode" pitchFamily="34" charset="0"/>
                <a:cs typeface="Lucida Sans Unicode" pitchFamily="34" charset="0"/>
              </a:rPr>
              <a:t> </a:t>
            </a:r>
            <a:r>
              <a:rPr lang="en-GB" altLang="it-IT" sz="1800" u="sng">
                <a:solidFill>
                  <a:srgbClr val="000000"/>
                </a:solidFill>
                <a:ea typeface="Lucida Sans Unicode" pitchFamily="34" charset="0"/>
                <a:cs typeface="Lucida Sans Unicode" pitchFamily="34" charset="0"/>
              </a:rPr>
              <a:t>volumi</a:t>
            </a:r>
            <a:r>
              <a:rPr lang="en-GB" altLang="it-IT" sz="1800">
                <a:solidFill>
                  <a:srgbClr val="000000"/>
                </a:solidFill>
                <a:ea typeface="Lucida Sans Unicode" pitchFamily="34" charset="0"/>
                <a:cs typeface="Lucida Sans Unicode" pitchFamily="34" charset="0"/>
              </a:rPr>
              <a:t> e </a:t>
            </a:r>
            <a:r>
              <a:rPr lang="en-GB" altLang="it-IT" sz="1800" u="sng">
                <a:solidFill>
                  <a:srgbClr val="000000"/>
                </a:solidFill>
                <a:ea typeface="Lucida Sans Unicode" pitchFamily="34" charset="0"/>
                <a:cs typeface="Lucida Sans Unicode" pitchFamily="34" charset="0"/>
              </a:rPr>
              <a:t>stagione irrigua</a:t>
            </a:r>
            <a:r>
              <a:rPr lang="en-GB" altLang="it-IT" sz="1800">
                <a:solidFill>
                  <a:srgbClr val="000000"/>
                </a:solidFill>
                <a:ea typeface="Lucida Sans Unicode" pitchFamily="34" charset="0"/>
                <a:cs typeface="Lucida Sans Unicode" pitchFamily="34" charset="0"/>
              </a:rPr>
              <a:t> stabiliti in maniera empirica e i  </a:t>
            </a:r>
            <a:r>
              <a:rPr lang="en-GB" altLang="it-IT" sz="1800">
                <a:solidFill>
                  <a:schemeClr val="accent2"/>
                </a:solidFill>
                <a:ea typeface="Lucida Sans Unicode" pitchFamily="34" charset="0"/>
                <a:cs typeface="Lucida Sans Unicode" pitchFamily="34" charset="0"/>
              </a:rPr>
              <a:t>rischi di carenze</a:t>
            </a:r>
            <a:r>
              <a:rPr lang="en-GB" altLang="it-IT" sz="1800">
                <a:solidFill>
                  <a:srgbClr val="000000"/>
                </a:solidFill>
                <a:ea typeface="Lucida Sans Unicode" pitchFamily="34" charset="0"/>
                <a:cs typeface="Lucida Sans Unicode" pitchFamily="34" charset="0"/>
              </a:rPr>
              <a:t> o meglio  </a:t>
            </a:r>
            <a:r>
              <a:rPr lang="en-GB" altLang="it-IT" sz="1800">
                <a:solidFill>
                  <a:schemeClr val="accent2"/>
                </a:solidFill>
                <a:ea typeface="Lucida Sans Unicode" pitchFamily="34" charset="0"/>
                <a:cs typeface="Lucida Sans Unicode" pitchFamily="34" charset="0"/>
              </a:rPr>
              <a:t>eccessi</a:t>
            </a:r>
            <a:r>
              <a:rPr lang="en-GB" altLang="it-IT" sz="1800">
                <a:solidFill>
                  <a:srgbClr val="000000"/>
                </a:solidFill>
                <a:ea typeface="Lucida Sans Unicode" pitchFamily="34" charset="0"/>
                <a:cs typeface="Lucida Sans Unicode" pitchFamily="34" charset="0"/>
              </a:rPr>
              <a:t> e sprechi sono molto frequenti.</a:t>
            </a:r>
          </a:p>
          <a:p>
            <a:pPr defTabSz="449263" eaLnBrk="0" hangingPunct="0">
              <a:spcBef>
                <a:spcPts val="1250"/>
              </a:spcBef>
              <a:buClr>
                <a:srgbClr val="000000"/>
              </a:buClr>
              <a:buSzPct val="100000"/>
              <a:buFont typeface="Wingdings"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sz="1800">
                <a:solidFill>
                  <a:srgbClr val="000000"/>
                </a:solidFill>
                <a:ea typeface="Lucida Sans Unicode" pitchFamily="34" charset="0"/>
                <a:cs typeface="Lucida Sans Unicode" pitchFamily="34" charset="0"/>
              </a:rPr>
              <a:t> non sono disponibili per l’ambiente viterbese appropriati </a:t>
            </a:r>
            <a:r>
              <a:rPr lang="en-GB" altLang="it-IT" sz="1800">
                <a:solidFill>
                  <a:schemeClr val="accent2"/>
                </a:solidFill>
                <a:ea typeface="Lucida Sans Unicode" pitchFamily="34" charset="0"/>
                <a:cs typeface="Lucida Sans Unicode" pitchFamily="34" charset="0"/>
              </a:rPr>
              <a:t>Kc </a:t>
            </a:r>
            <a:r>
              <a:rPr lang="en-GB" altLang="it-IT" sz="1800">
                <a:solidFill>
                  <a:srgbClr val="000000"/>
                </a:solidFill>
                <a:ea typeface="Lucida Sans Unicode" pitchFamily="34" charset="0"/>
                <a:cs typeface="Lucida Sans Unicode" pitchFamily="34" charset="0"/>
              </a:rPr>
              <a:t>per il nocciolo</a:t>
            </a:r>
          </a:p>
        </p:txBody>
      </p:sp>
      <p:sp>
        <p:nvSpPr>
          <p:cNvPr id="54276" name="Text Box 4"/>
          <p:cNvSpPr txBox="1">
            <a:spLocks noChangeArrowheads="1"/>
          </p:cNvSpPr>
          <p:nvPr/>
        </p:nvSpPr>
        <p:spPr bwMode="auto">
          <a:xfrm>
            <a:off x="533400" y="4781552"/>
            <a:ext cx="3962400" cy="401638"/>
          </a:xfrm>
          <a:prstGeom prst="rect">
            <a:avLst/>
          </a:prstGeom>
          <a:noFill/>
          <a:ln w="9525">
            <a:noFill/>
            <a:miter lim="800000"/>
            <a:headEnd/>
            <a:tailEnd/>
          </a:ln>
        </p:spPr>
        <p:txBody>
          <a:bodyPr lIns="90000" tIns="46800" rIns="90000" bIns="46800">
            <a:spAutoFit/>
          </a:bodyPr>
          <a:lstStyle/>
          <a:p>
            <a:pPr algn="ctr" defTabSz="449263">
              <a:buClr>
                <a:srgbClr val="CC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a:solidFill>
                  <a:srgbClr val="CC0000"/>
                </a:solidFill>
                <a:ea typeface="Lucida Sans Unicode" pitchFamily="34" charset="0"/>
                <a:cs typeface="Lucida Sans Unicode" pitchFamily="34" charset="0"/>
              </a:rPr>
              <a:t>Problematiche:</a:t>
            </a:r>
          </a:p>
        </p:txBody>
      </p:sp>
      <p:grpSp>
        <p:nvGrpSpPr>
          <p:cNvPr id="3" name="Group 5"/>
          <p:cNvGrpSpPr>
            <a:grpSpLocks/>
          </p:cNvGrpSpPr>
          <p:nvPr/>
        </p:nvGrpSpPr>
        <p:grpSpPr bwMode="auto">
          <a:xfrm>
            <a:off x="5029200" y="742952"/>
            <a:ext cx="3733800" cy="5943600"/>
            <a:chOff x="3168" y="528"/>
            <a:chExt cx="2352" cy="3744"/>
          </a:xfrm>
        </p:grpSpPr>
        <p:pic>
          <p:nvPicPr>
            <p:cNvPr id="54282" name="Picture 6"/>
            <p:cNvPicPr>
              <a:picLocks noChangeAspect="1" noChangeArrowheads="1"/>
            </p:cNvPicPr>
            <p:nvPr/>
          </p:nvPicPr>
          <p:blipFill>
            <a:blip r:embed="rId3"/>
            <a:srcRect/>
            <a:stretch>
              <a:fillRect/>
            </a:stretch>
          </p:blipFill>
          <p:spPr bwMode="auto">
            <a:xfrm>
              <a:off x="3168" y="2508"/>
              <a:ext cx="2352" cy="1764"/>
            </a:xfrm>
            <a:prstGeom prst="rect">
              <a:avLst/>
            </a:prstGeom>
            <a:noFill/>
            <a:ln w="9360">
              <a:solidFill>
                <a:srgbClr val="FF0000"/>
              </a:solidFill>
              <a:miter lim="800000"/>
              <a:headEnd/>
              <a:tailEnd/>
            </a:ln>
          </p:spPr>
        </p:pic>
        <p:pic>
          <p:nvPicPr>
            <p:cNvPr id="54283" name="Picture 7"/>
            <p:cNvPicPr>
              <a:picLocks noChangeAspect="1" noChangeArrowheads="1"/>
            </p:cNvPicPr>
            <p:nvPr/>
          </p:nvPicPr>
          <p:blipFill>
            <a:blip r:embed="rId4"/>
            <a:srcRect/>
            <a:stretch>
              <a:fillRect/>
            </a:stretch>
          </p:blipFill>
          <p:spPr bwMode="auto">
            <a:xfrm>
              <a:off x="3168" y="528"/>
              <a:ext cx="2352" cy="1764"/>
            </a:xfrm>
            <a:prstGeom prst="rect">
              <a:avLst/>
            </a:prstGeom>
            <a:noFill/>
            <a:ln w="19080">
              <a:solidFill>
                <a:srgbClr val="FF0000"/>
              </a:solidFill>
              <a:miter lim="800000"/>
              <a:headEnd/>
              <a:tailEnd/>
            </a:ln>
          </p:spPr>
        </p:pic>
        <p:sp>
          <p:nvSpPr>
            <p:cNvPr id="2" name="Text Box 8"/>
            <p:cNvSpPr txBox="1">
              <a:spLocks noChangeArrowheads="1"/>
            </p:cNvSpPr>
            <p:nvPr/>
          </p:nvSpPr>
          <p:spPr bwMode="auto">
            <a:xfrm>
              <a:off x="3168" y="1808"/>
              <a:ext cx="2352" cy="684"/>
            </a:xfrm>
            <a:prstGeom prst="rect">
              <a:avLst/>
            </a:prstGeom>
            <a:solidFill>
              <a:srgbClr val="FFCC99"/>
            </a:solidFill>
            <a:ln w="18923">
              <a:solidFill>
                <a:srgbClr val="FF0000"/>
              </a:solidFill>
              <a:miter lim="800000"/>
              <a:headEnd/>
              <a:tailEnd/>
            </a:ln>
            <a:effectLst/>
            <a:extLst>
              <a:ext uri="{AF507438-7753-43E0-B8FC-AC1667EBCBE1}"/>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9pPr>
            </a:lstStyle>
            <a:p>
              <a:pPr>
                <a:buClr>
                  <a:srgbClr val="CC0000"/>
                </a:buClr>
                <a:buSzPct val="100000"/>
                <a:buFont typeface="Times New Roman" pitchFamily="18" charset="0"/>
                <a:buNone/>
                <a:defRPr/>
              </a:pPr>
              <a:endParaRPr lang="en-GB" sz="2000" smtClean="0">
                <a:solidFill>
                  <a:srgbClr val="CC0000"/>
                </a:solidFill>
                <a:cs typeface="Lucida Sans Unicode" pitchFamily="34" charset="0"/>
              </a:endParaRPr>
            </a:p>
            <a:p>
              <a:pPr>
                <a:buClr>
                  <a:srgbClr val="CC0000"/>
                </a:buClr>
                <a:buSzPct val="100000"/>
                <a:buFont typeface="Times New Roman" pitchFamily="18" charset="0"/>
                <a:buNone/>
                <a:defRPr/>
              </a:pPr>
              <a:r>
                <a:rPr lang="en-GB" smtClean="0">
                  <a:solidFill>
                    <a:schemeClr val="accent2"/>
                  </a:solidFill>
                  <a:effectLst>
                    <a:outerShdw blurRad="38100" dist="38100" dir="2700000" algn="tl">
                      <a:srgbClr val="000000"/>
                    </a:outerShdw>
                  </a:effectLst>
                  <a:cs typeface="Lucida Sans Unicode" pitchFamily="34" charset="0"/>
                </a:rPr>
                <a:t>Sub irrigazione </a:t>
              </a:r>
              <a:r>
                <a:rPr lang="en-GB" sz="2000" smtClean="0">
                  <a:cs typeface="Lucida Sans Unicode" pitchFamily="34" charset="0"/>
                </a:rPr>
                <a:t>applicata in nuovi e vecchi impianti corilicoli</a:t>
              </a:r>
            </a:p>
          </p:txBody>
        </p:sp>
        <p:sp>
          <p:nvSpPr>
            <p:cNvPr id="54285" name="Line 9"/>
            <p:cNvSpPr>
              <a:spLocks noChangeShapeType="1"/>
            </p:cNvSpPr>
            <p:nvPr/>
          </p:nvSpPr>
          <p:spPr bwMode="auto">
            <a:xfrm flipH="1" flipV="1">
              <a:off x="3862" y="1056"/>
              <a:ext cx="484" cy="724"/>
            </a:xfrm>
            <a:prstGeom prst="line">
              <a:avLst/>
            </a:prstGeom>
            <a:noFill/>
            <a:ln w="9360">
              <a:solidFill>
                <a:srgbClr val="FF0000"/>
              </a:solidFill>
              <a:miter lim="800000"/>
              <a:headEnd/>
              <a:tailEnd type="triangle" w="med" len="med"/>
            </a:ln>
          </p:spPr>
          <p:txBody>
            <a:bodyPr/>
            <a:lstStyle/>
            <a:p>
              <a:endParaRPr lang="it-IT"/>
            </a:p>
          </p:txBody>
        </p:sp>
        <p:sp>
          <p:nvSpPr>
            <p:cNvPr id="54286" name="Line 10"/>
            <p:cNvSpPr>
              <a:spLocks noChangeShapeType="1"/>
            </p:cNvSpPr>
            <p:nvPr/>
          </p:nvSpPr>
          <p:spPr bwMode="auto">
            <a:xfrm flipH="1">
              <a:off x="4198" y="2832"/>
              <a:ext cx="148" cy="864"/>
            </a:xfrm>
            <a:prstGeom prst="line">
              <a:avLst/>
            </a:prstGeom>
            <a:noFill/>
            <a:ln w="9360">
              <a:solidFill>
                <a:srgbClr val="FF0000"/>
              </a:solidFill>
              <a:miter lim="800000"/>
              <a:headEnd/>
              <a:tailEnd type="triangle" w="med" len="med"/>
            </a:ln>
          </p:spPr>
          <p:txBody>
            <a:bodyPr/>
            <a:lstStyle/>
            <a:p>
              <a:endParaRPr lang="it-IT"/>
            </a:p>
          </p:txBody>
        </p:sp>
      </p:grpSp>
      <p:pic>
        <p:nvPicPr>
          <p:cNvPr id="54278" name="Picture 11"/>
          <p:cNvPicPr>
            <a:picLocks noChangeAspect="1" noChangeArrowheads="1"/>
          </p:cNvPicPr>
          <p:nvPr/>
        </p:nvPicPr>
        <p:blipFill>
          <a:blip r:embed="rId5">
            <a:lum bright="10000"/>
          </a:blip>
          <a:srcRect/>
          <a:stretch>
            <a:fillRect/>
          </a:stretch>
        </p:blipFill>
        <p:spPr bwMode="auto">
          <a:xfrm>
            <a:off x="228600" y="1352552"/>
            <a:ext cx="4572000" cy="3430588"/>
          </a:xfrm>
          <a:prstGeom prst="rect">
            <a:avLst/>
          </a:prstGeom>
          <a:noFill/>
          <a:ln w="9525">
            <a:noFill/>
            <a:miter lim="800000"/>
            <a:headEnd/>
            <a:tailEnd/>
          </a:ln>
        </p:spPr>
      </p:pic>
      <p:sp>
        <p:nvSpPr>
          <p:cNvPr id="47116" name="Text Box 12"/>
          <p:cNvSpPr txBox="1">
            <a:spLocks noChangeArrowheads="1"/>
          </p:cNvSpPr>
          <p:nvPr/>
        </p:nvSpPr>
        <p:spPr bwMode="auto">
          <a:xfrm>
            <a:off x="0" y="696915"/>
            <a:ext cx="4800600" cy="731837"/>
          </a:xfrm>
          <a:prstGeom prst="rect">
            <a:avLst/>
          </a:prstGeom>
          <a:solidFill>
            <a:srgbClr val="FFCC99"/>
          </a:solidFill>
          <a:ln>
            <a:noFill/>
          </a:ln>
          <a:effectLst/>
          <a:extLst>
            <a:ext uri="{91240B29-F687-4F45-9708-019B960494DF}"/>
            <a:ext uri="{AF507438-7753-43E0-B8FC-AC1667EBCBE1}"/>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itchFamily="18" charset="0"/>
              </a:defRPr>
            </a:lvl9pPr>
          </a:lstStyle>
          <a:p>
            <a:pPr>
              <a:buClr>
                <a:srgbClr val="0000FF"/>
              </a:buClr>
              <a:buSzPct val="100000"/>
              <a:buFont typeface="Times New Roman" pitchFamily="18" charset="0"/>
              <a:buNone/>
              <a:defRPr/>
            </a:pPr>
            <a:r>
              <a:rPr lang="en-GB" smtClean="0">
                <a:solidFill>
                  <a:srgbClr val="0000FF"/>
                </a:solidFill>
                <a:effectLst>
                  <a:outerShdw blurRad="38100" dist="38100" dir="2700000" algn="tl">
                    <a:srgbClr val="000000"/>
                  </a:outerShdw>
                </a:effectLst>
                <a:cs typeface="Lucida Sans Unicode" pitchFamily="34" charset="0"/>
              </a:rPr>
              <a:t>Irrigazione a goccia</a:t>
            </a:r>
            <a:r>
              <a:rPr lang="en-GB" sz="1800" smtClean="0">
                <a:solidFill>
                  <a:srgbClr val="000000"/>
                </a:solidFill>
                <a:cs typeface="Lucida Sans Unicode" pitchFamily="34" charset="0"/>
              </a:rPr>
              <a:t>  attualmente il sistema irriguo più diffuso</a:t>
            </a:r>
          </a:p>
        </p:txBody>
      </p:sp>
      <p:pic>
        <p:nvPicPr>
          <p:cNvPr id="54280" name="Picture 13"/>
          <p:cNvPicPr>
            <a:picLocks noChangeAspect="1" noChangeArrowheads="1"/>
          </p:cNvPicPr>
          <p:nvPr/>
        </p:nvPicPr>
        <p:blipFill>
          <a:blip r:embed="rId6"/>
          <a:srcRect/>
          <a:stretch>
            <a:fillRect/>
          </a:stretch>
        </p:blipFill>
        <p:spPr bwMode="auto">
          <a:xfrm>
            <a:off x="2971800" y="1428752"/>
            <a:ext cx="1838325" cy="1381125"/>
          </a:xfrm>
          <a:prstGeom prst="rect">
            <a:avLst/>
          </a:prstGeom>
          <a:noFill/>
          <a:ln w="9525">
            <a:noFill/>
            <a:miter lim="800000"/>
            <a:headEnd/>
            <a:tailEnd/>
          </a:ln>
        </p:spPr>
      </p:pic>
      <p:pic>
        <p:nvPicPr>
          <p:cNvPr id="54281" name="Picture 2" descr="D:\dd\posa subirrigazione\20180308_082635.jpg"/>
          <p:cNvPicPr>
            <a:picLocks noChangeAspect="1" noChangeArrowheads="1"/>
          </p:cNvPicPr>
          <p:nvPr/>
        </p:nvPicPr>
        <p:blipFill>
          <a:blip r:embed="rId7"/>
          <a:srcRect/>
          <a:stretch>
            <a:fillRect/>
          </a:stretch>
        </p:blipFill>
        <p:spPr bwMode="auto">
          <a:xfrm>
            <a:off x="5029200" y="3867152"/>
            <a:ext cx="3759200" cy="28003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4"/>
          <a:srcRect/>
          <a:stretch>
            <a:fillRect/>
          </a:stretch>
        </p:blipFill>
        <p:spPr bwMode="auto">
          <a:xfrm>
            <a:off x="2362200" y="3648080"/>
            <a:ext cx="2198688" cy="1647825"/>
          </a:xfrm>
          <a:prstGeom prst="rect">
            <a:avLst/>
          </a:prstGeom>
          <a:noFill/>
          <a:ln w="9525">
            <a:noFill/>
            <a:miter lim="800000"/>
            <a:headEnd/>
            <a:tailEnd/>
          </a:ln>
        </p:spPr>
      </p:pic>
      <p:pic>
        <p:nvPicPr>
          <p:cNvPr id="55299" name="Picture 3"/>
          <p:cNvPicPr>
            <a:picLocks noChangeAspect="1" noChangeArrowheads="1"/>
          </p:cNvPicPr>
          <p:nvPr/>
        </p:nvPicPr>
        <p:blipFill>
          <a:blip r:embed="rId5"/>
          <a:srcRect/>
          <a:stretch>
            <a:fillRect/>
          </a:stretch>
        </p:blipFill>
        <p:spPr bwMode="auto">
          <a:xfrm>
            <a:off x="0" y="3648080"/>
            <a:ext cx="2206625" cy="1655763"/>
          </a:xfrm>
          <a:prstGeom prst="rect">
            <a:avLst/>
          </a:prstGeom>
          <a:noFill/>
          <a:ln w="9525">
            <a:noFill/>
            <a:miter lim="800000"/>
            <a:headEnd/>
            <a:tailEnd/>
          </a:ln>
        </p:spPr>
      </p:pic>
      <p:sp>
        <p:nvSpPr>
          <p:cNvPr id="55300" name="Text Box 4"/>
          <p:cNvSpPr txBox="1">
            <a:spLocks noChangeArrowheads="1"/>
          </p:cNvSpPr>
          <p:nvPr/>
        </p:nvSpPr>
        <p:spPr bwMode="auto">
          <a:xfrm>
            <a:off x="381000" y="5400680"/>
            <a:ext cx="1077913" cy="381000"/>
          </a:xfrm>
          <a:prstGeom prst="rect">
            <a:avLst/>
          </a:prstGeom>
          <a:solidFill>
            <a:schemeClr val="accent2"/>
          </a:solidFill>
          <a:ln w="9525">
            <a:noFill/>
            <a:miter lim="800000"/>
            <a:headEnd/>
            <a:tailEnd/>
          </a:ln>
        </p:spPr>
        <p:txBody>
          <a:bodyPr wrap="none" lIns="90000" tIns="46800" rIns="90000" bIns="46800">
            <a:spAutoFit/>
          </a:bodyPr>
          <a:lstStyle/>
          <a:p>
            <a:pPr defTabSz="449263">
              <a:lnSpc>
                <a:spcPct val="95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a:solidFill>
                  <a:srgbClr val="FFFFFF"/>
                </a:solidFill>
                <a:ea typeface="Lucida Sans Unicode" pitchFamily="34" charset="0"/>
                <a:cs typeface="Lucida Sans Unicode" pitchFamily="34" charset="0"/>
              </a:rPr>
              <a:t>0% ETc</a:t>
            </a:r>
          </a:p>
        </p:txBody>
      </p:sp>
      <p:pic>
        <p:nvPicPr>
          <p:cNvPr id="55301" name="Picture 5"/>
          <p:cNvPicPr>
            <a:picLocks noChangeAspect="1" noChangeArrowheads="1"/>
          </p:cNvPicPr>
          <p:nvPr/>
        </p:nvPicPr>
        <p:blipFill>
          <a:blip r:embed="rId6"/>
          <a:srcRect/>
          <a:stretch>
            <a:fillRect/>
          </a:stretch>
        </p:blipFill>
        <p:spPr bwMode="auto">
          <a:xfrm>
            <a:off x="4648200" y="3648080"/>
            <a:ext cx="2198688" cy="1649413"/>
          </a:xfrm>
          <a:prstGeom prst="rect">
            <a:avLst/>
          </a:prstGeom>
          <a:noFill/>
          <a:ln w="9525">
            <a:noFill/>
            <a:miter lim="800000"/>
            <a:headEnd/>
            <a:tailEnd/>
          </a:ln>
        </p:spPr>
      </p:pic>
      <p:sp>
        <p:nvSpPr>
          <p:cNvPr id="55302" name="Text Box 6"/>
          <p:cNvSpPr txBox="1">
            <a:spLocks noChangeArrowheads="1"/>
          </p:cNvSpPr>
          <p:nvPr/>
        </p:nvSpPr>
        <p:spPr bwMode="auto">
          <a:xfrm>
            <a:off x="5029200" y="5400680"/>
            <a:ext cx="1204913" cy="381000"/>
          </a:xfrm>
          <a:prstGeom prst="rect">
            <a:avLst/>
          </a:prstGeom>
          <a:solidFill>
            <a:schemeClr val="accent2"/>
          </a:solidFill>
          <a:ln w="9525">
            <a:noFill/>
            <a:miter lim="800000"/>
            <a:headEnd/>
            <a:tailEnd/>
          </a:ln>
        </p:spPr>
        <p:txBody>
          <a:bodyPr wrap="none" lIns="90000" tIns="46800" rIns="90000" bIns="46800">
            <a:spAutoFit/>
          </a:bodyPr>
          <a:lstStyle/>
          <a:p>
            <a:pPr defTabSz="449263">
              <a:lnSpc>
                <a:spcPct val="95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a:solidFill>
                  <a:srgbClr val="FFFFFF"/>
                </a:solidFill>
                <a:ea typeface="Lucida Sans Unicode" pitchFamily="34" charset="0"/>
                <a:cs typeface="Lucida Sans Unicode" pitchFamily="34" charset="0"/>
              </a:rPr>
              <a:t>75% ETc</a:t>
            </a:r>
          </a:p>
        </p:txBody>
      </p:sp>
      <p:sp>
        <p:nvSpPr>
          <p:cNvPr id="55303" name="Text Box 7"/>
          <p:cNvSpPr txBox="1">
            <a:spLocks noChangeArrowheads="1"/>
          </p:cNvSpPr>
          <p:nvPr/>
        </p:nvSpPr>
        <p:spPr bwMode="auto">
          <a:xfrm>
            <a:off x="2819400" y="5400680"/>
            <a:ext cx="1204913" cy="381000"/>
          </a:xfrm>
          <a:prstGeom prst="rect">
            <a:avLst/>
          </a:prstGeom>
          <a:solidFill>
            <a:schemeClr val="accent2"/>
          </a:solidFill>
          <a:ln w="9525">
            <a:noFill/>
            <a:miter lim="800000"/>
            <a:headEnd/>
            <a:tailEnd/>
          </a:ln>
        </p:spPr>
        <p:txBody>
          <a:bodyPr wrap="none" lIns="90000" tIns="46800" rIns="90000" bIns="46800">
            <a:spAutoFit/>
          </a:bodyPr>
          <a:lstStyle/>
          <a:p>
            <a:pPr defTabSz="449263">
              <a:lnSpc>
                <a:spcPct val="95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a:solidFill>
                  <a:srgbClr val="FFFFFF"/>
                </a:solidFill>
                <a:ea typeface="Lucida Sans Unicode" pitchFamily="34" charset="0"/>
                <a:cs typeface="Lucida Sans Unicode" pitchFamily="34" charset="0"/>
              </a:rPr>
              <a:t>50% ETc</a:t>
            </a:r>
          </a:p>
        </p:txBody>
      </p:sp>
      <p:pic>
        <p:nvPicPr>
          <p:cNvPr id="55304" name="Picture 8"/>
          <p:cNvPicPr>
            <a:picLocks noChangeAspect="1" noChangeArrowheads="1"/>
          </p:cNvPicPr>
          <p:nvPr/>
        </p:nvPicPr>
        <p:blipFill>
          <a:blip r:embed="rId7"/>
          <a:srcRect/>
          <a:stretch>
            <a:fillRect/>
          </a:stretch>
        </p:blipFill>
        <p:spPr bwMode="auto">
          <a:xfrm>
            <a:off x="6937375" y="3648080"/>
            <a:ext cx="2206625" cy="1654175"/>
          </a:xfrm>
          <a:prstGeom prst="rect">
            <a:avLst/>
          </a:prstGeom>
          <a:noFill/>
          <a:ln w="9525">
            <a:noFill/>
            <a:miter lim="800000"/>
            <a:headEnd/>
            <a:tailEnd/>
          </a:ln>
        </p:spPr>
      </p:pic>
      <p:sp>
        <p:nvSpPr>
          <p:cNvPr id="55305" name="Text Box 9"/>
          <p:cNvSpPr txBox="1">
            <a:spLocks noChangeArrowheads="1"/>
          </p:cNvSpPr>
          <p:nvPr/>
        </p:nvSpPr>
        <p:spPr bwMode="auto">
          <a:xfrm>
            <a:off x="7391400" y="5400680"/>
            <a:ext cx="1331913" cy="381000"/>
          </a:xfrm>
          <a:prstGeom prst="rect">
            <a:avLst/>
          </a:prstGeom>
          <a:solidFill>
            <a:schemeClr val="accent2"/>
          </a:solidFill>
          <a:ln w="9525">
            <a:noFill/>
            <a:miter lim="800000"/>
            <a:headEnd/>
            <a:tailEnd/>
          </a:ln>
        </p:spPr>
        <p:txBody>
          <a:bodyPr wrap="none" lIns="90000" tIns="46800" rIns="90000" bIns="46800">
            <a:spAutoFit/>
          </a:bodyPr>
          <a:lstStyle/>
          <a:p>
            <a:pPr defTabSz="449263">
              <a:lnSpc>
                <a:spcPct val="95000"/>
              </a:lnSpc>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a:solidFill>
                  <a:srgbClr val="FFFFFF"/>
                </a:solidFill>
                <a:ea typeface="Lucida Sans Unicode" pitchFamily="34" charset="0"/>
                <a:cs typeface="Lucida Sans Unicode" pitchFamily="34" charset="0"/>
              </a:rPr>
              <a:t>100% ETc</a:t>
            </a:r>
          </a:p>
        </p:txBody>
      </p:sp>
      <p:sp>
        <p:nvSpPr>
          <p:cNvPr id="55306" name="Text Box 10"/>
          <p:cNvSpPr txBox="1">
            <a:spLocks noChangeArrowheads="1"/>
          </p:cNvSpPr>
          <p:nvPr/>
        </p:nvSpPr>
        <p:spPr bwMode="auto">
          <a:xfrm>
            <a:off x="1143000" y="838200"/>
            <a:ext cx="3276600" cy="396875"/>
          </a:xfrm>
          <a:prstGeom prst="rect">
            <a:avLst/>
          </a:prstGeom>
          <a:noFill/>
          <a:ln w="9525">
            <a:noFill/>
            <a:miter lim="800000"/>
            <a:headEnd/>
            <a:tailEnd/>
          </a:ln>
        </p:spPr>
        <p:txBody>
          <a:bodyPr>
            <a:spAutoFit/>
          </a:bodyPr>
          <a:lstStyle/>
          <a:p>
            <a:pPr>
              <a:spcBef>
                <a:spcPct val="50000"/>
              </a:spcBef>
            </a:pPr>
            <a:endParaRPr lang="it-IT" altLang="it-IT"/>
          </a:p>
        </p:txBody>
      </p:sp>
      <p:sp>
        <p:nvSpPr>
          <p:cNvPr id="55307" name="Text Box 11"/>
          <p:cNvSpPr txBox="1">
            <a:spLocks noChangeArrowheads="1"/>
          </p:cNvSpPr>
          <p:nvPr/>
        </p:nvSpPr>
        <p:spPr bwMode="auto">
          <a:xfrm>
            <a:off x="381000" y="328624"/>
            <a:ext cx="8458200" cy="3000821"/>
          </a:xfrm>
          <a:prstGeom prst="rect">
            <a:avLst/>
          </a:prstGeom>
          <a:noFill/>
          <a:ln w="9525">
            <a:noFill/>
            <a:miter lim="800000"/>
            <a:headEnd/>
            <a:tailEnd/>
          </a:ln>
        </p:spPr>
        <p:txBody>
          <a:bodyPr wrap="square">
            <a:spAutoFit/>
          </a:bodyPr>
          <a:lstStyle/>
          <a:p>
            <a:pPr>
              <a:spcBef>
                <a:spcPct val="50000"/>
              </a:spcBef>
            </a:pPr>
            <a:r>
              <a:rPr lang="it-IT" altLang="it-IT" dirty="0"/>
              <a:t>Esperimenti di restituzione dell’</a:t>
            </a:r>
            <a:r>
              <a:rPr lang="it-IT" altLang="it-IT" dirty="0" err="1"/>
              <a:t>evapotraspirato</a:t>
            </a:r>
            <a:r>
              <a:rPr lang="it-IT" altLang="it-IT" dirty="0"/>
              <a:t> (Evaporimetro di classe A) in ambiente viterbese (</a:t>
            </a:r>
            <a:r>
              <a:rPr lang="en-GB" altLang="it-IT" dirty="0" err="1">
                <a:solidFill>
                  <a:srgbClr val="0000FF"/>
                </a:solidFill>
              </a:rPr>
              <a:t>cv</a:t>
            </a:r>
            <a:r>
              <a:rPr lang="en-GB" altLang="it-IT" dirty="0">
                <a:solidFill>
                  <a:srgbClr val="0000FF"/>
                </a:solidFill>
              </a:rPr>
              <a:t> </a:t>
            </a:r>
            <a:r>
              <a:rPr lang="en-GB" altLang="it-IT" dirty="0" err="1">
                <a:solidFill>
                  <a:srgbClr val="0000FF"/>
                </a:solidFill>
              </a:rPr>
              <a:t>Tonda</a:t>
            </a:r>
            <a:r>
              <a:rPr lang="en-GB" altLang="it-IT" dirty="0">
                <a:solidFill>
                  <a:srgbClr val="0000FF"/>
                </a:solidFill>
              </a:rPr>
              <a:t> Gentile </a:t>
            </a:r>
            <a:r>
              <a:rPr lang="en-GB" altLang="it-IT" dirty="0" err="1">
                <a:solidFill>
                  <a:srgbClr val="0000FF"/>
                </a:solidFill>
              </a:rPr>
              <a:t>Romana</a:t>
            </a:r>
            <a:r>
              <a:rPr lang="en-GB" altLang="it-IT" dirty="0">
                <a:solidFill>
                  <a:srgbClr val="0000FF"/>
                </a:solidFill>
              </a:rPr>
              <a:t>,  4m x 5m, </a:t>
            </a:r>
            <a:r>
              <a:rPr lang="en-GB" altLang="it-IT" dirty="0" err="1">
                <a:solidFill>
                  <a:srgbClr val="0000FF"/>
                </a:solidFill>
              </a:rPr>
              <a:t>vaso</a:t>
            </a:r>
            <a:r>
              <a:rPr lang="en-GB" altLang="it-IT" dirty="0">
                <a:solidFill>
                  <a:srgbClr val="0000FF"/>
                </a:solidFill>
              </a:rPr>
              <a:t> </a:t>
            </a:r>
            <a:r>
              <a:rPr lang="en-GB" altLang="it-IT" dirty="0" err="1">
                <a:solidFill>
                  <a:srgbClr val="0000FF"/>
                </a:solidFill>
              </a:rPr>
              <a:t>cespugliato</a:t>
            </a:r>
            <a:r>
              <a:rPr lang="en-GB" altLang="it-IT" dirty="0">
                <a:solidFill>
                  <a:srgbClr val="0000FF"/>
                </a:solidFill>
              </a:rPr>
              <a:t> a 3-4 </a:t>
            </a:r>
            <a:r>
              <a:rPr lang="en-GB" altLang="it-IT" dirty="0" err="1">
                <a:solidFill>
                  <a:srgbClr val="0000FF"/>
                </a:solidFill>
              </a:rPr>
              <a:t>branche</a:t>
            </a:r>
            <a:r>
              <a:rPr lang="en-GB" altLang="it-IT" dirty="0">
                <a:solidFill>
                  <a:srgbClr val="0000FF"/>
                </a:solidFill>
              </a:rPr>
              <a:t> </a:t>
            </a:r>
            <a:r>
              <a:rPr lang="en-GB" altLang="it-IT" dirty="0" err="1">
                <a:solidFill>
                  <a:srgbClr val="0000FF"/>
                </a:solidFill>
              </a:rPr>
              <a:t>impalcate</a:t>
            </a:r>
            <a:r>
              <a:rPr lang="en-GB" altLang="it-IT" dirty="0">
                <a:solidFill>
                  <a:srgbClr val="0000FF"/>
                </a:solidFill>
              </a:rPr>
              <a:t> a 30 cm)</a:t>
            </a:r>
          </a:p>
          <a:p>
            <a:pPr>
              <a:spcBef>
                <a:spcPct val="50000"/>
              </a:spcBef>
            </a:pPr>
            <a:endParaRPr lang="en-GB" altLang="it-IT" dirty="0">
              <a:solidFill>
                <a:srgbClr val="0000FF"/>
              </a:solidFill>
            </a:endParaRPr>
          </a:p>
          <a:p>
            <a:pPr>
              <a:spcBef>
                <a:spcPct val="50000"/>
              </a:spcBef>
            </a:pPr>
            <a:r>
              <a:rPr lang="en-GB" altLang="it-IT" dirty="0" err="1"/>
              <a:t>Individuazione</a:t>
            </a:r>
            <a:r>
              <a:rPr lang="en-GB" altLang="it-IT" dirty="0"/>
              <a:t> </a:t>
            </a:r>
            <a:r>
              <a:rPr lang="en-GB" altLang="it-IT" dirty="0" err="1"/>
              <a:t>dei</a:t>
            </a:r>
            <a:r>
              <a:rPr lang="en-GB" altLang="it-IT" dirty="0"/>
              <a:t> </a:t>
            </a:r>
            <a:r>
              <a:rPr lang="en-GB" altLang="it-IT" dirty="0" err="1"/>
              <a:t>livelli</a:t>
            </a:r>
            <a:r>
              <a:rPr lang="en-GB" altLang="it-IT" dirty="0"/>
              <a:t> </a:t>
            </a:r>
            <a:r>
              <a:rPr lang="en-GB" altLang="it-IT" dirty="0" err="1"/>
              <a:t>ottimali</a:t>
            </a:r>
            <a:r>
              <a:rPr lang="en-GB" altLang="it-IT" dirty="0"/>
              <a:t> </a:t>
            </a:r>
            <a:r>
              <a:rPr lang="en-GB" altLang="it-IT" dirty="0" err="1"/>
              <a:t>di</a:t>
            </a:r>
            <a:r>
              <a:rPr lang="en-GB" altLang="it-IT" dirty="0"/>
              <a:t> </a:t>
            </a:r>
            <a:r>
              <a:rPr lang="en-GB" altLang="it-IT" dirty="0" err="1"/>
              <a:t>apporto</a:t>
            </a:r>
            <a:r>
              <a:rPr lang="en-GB" altLang="it-IT" dirty="0"/>
              <a:t> </a:t>
            </a:r>
            <a:r>
              <a:rPr lang="en-GB" altLang="it-IT" dirty="0" err="1" smtClean="0"/>
              <a:t>irriguo</a:t>
            </a:r>
            <a:endParaRPr lang="en-GB" altLang="it-IT" dirty="0"/>
          </a:p>
          <a:p>
            <a:pPr>
              <a:spcBef>
                <a:spcPct val="50000"/>
              </a:spcBef>
              <a:buFontTx/>
              <a:buChar char="•"/>
            </a:pPr>
            <a:r>
              <a:rPr lang="en-GB" altLang="it-IT" dirty="0"/>
              <a:t> la </a:t>
            </a:r>
            <a:r>
              <a:rPr lang="en-GB" altLang="it-IT" dirty="0" err="1"/>
              <a:t>crescita</a:t>
            </a:r>
            <a:endParaRPr lang="en-GB" altLang="it-IT" dirty="0"/>
          </a:p>
          <a:p>
            <a:pPr>
              <a:spcBef>
                <a:spcPct val="50000"/>
              </a:spcBef>
              <a:buFontTx/>
              <a:buChar char="•"/>
            </a:pPr>
            <a:r>
              <a:rPr lang="en-GB" altLang="it-IT" dirty="0"/>
              <a:t> la </a:t>
            </a:r>
            <a:r>
              <a:rPr lang="en-GB" altLang="it-IT" dirty="0" err="1"/>
              <a:t>produzione</a:t>
            </a:r>
            <a:r>
              <a:rPr lang="en-GB" altLang="it-IT" dirty="0"/>
              <a:t> </a:t>
            </a:r>
          </a:p>
          <a:p>
            <a:pPr>
              <a:spcBef>
                <a:spcPct val="50000"/>
              </a:spcBef>
              <a:buFontTx/>
              <a:buChar char="•"/>
            </a:pPr>
            <a:r>
              <a:rPr lang="en-GB" altLang="it-IT" dirty="0"/>
              <a:t> le </a:t>
            </a:r>
            <a:r>
              <a:rPr lang="en-GB" altLang="it-IT" dirty="0" err="1"/>
              <a:t>caratteristiche</a:t>
            </a:r>
            <a:r>
              <a:rPr lang="en-GB" altLang="it-IT" dirty="0"/>
              <a:t> </a:t>
            </a:r>
            <a:r>
              <a:rPr lang="en-GB" altLang="it-IT" dirty="0" err="1"/>
              <a:t>tecnologiche</a:t>
            </a:r>
            <a:r>
              <a:rPr lang="en-GB" altLang="it-IT" dirty="0"/>
              <a:t> del </a:t>
            </a:r>
            <a:r>
              <a:rPr lang="en-GB" altLang="it-IT" dirty="0" err="1"/>
              <a:t>frutto</a:t>
            </a:r>
            <a:r>
              <a:rPr lang="en-GB" altLang="it-IT" dirty="0"/>
              <a:t> </a:t>
            </a:r>
            <a:endParaRPr lang="it-IT" altLang="it-IT" dirty="0"/>
          </a:p>
        </p:txBody>
      </p:sp>
      <p:sp>
        <p:nvSpPr>
          <p:cNvPr id="55308" name="Text Box 12"/>
          <p:cNvSpPr txBox="1">
            <a:spLocks noChangeArrowheads="1"/>
          </p:cNvSpPr>
          <p:nvPr/>
        </p:nvSpPr>
        <p:spPr bwMode="auto">
          <a:xfrm>
            <a:off x="304800" y="5902322"/>
            <a:ext cx="8534400" cy="396875"/>
          </a:xfrm>
          <a:prstGeom prst="rect">
            <a:avLst/>
          </a:prstGeom>
          <a:noFill/>
          <a:ln w="9525">
            <a:noFill/>
            <a:miter lim="800000"/>
            <a:headEnd/>
            <a:tailEnd/>
          </a:ln>
        </p:spPr>
        <p:txBody>
          <a:bodyPr>
            <a:spAutoFit/>
          </a:bodyPr>
          <a:lstStyle/>
          <a:p>
            <a:pPr algn="ctr">
              <a:spcBef>
                <a:spcPct val="50000"/>
              </a:spcBef>
            </a:pPr>
            <a:r>
              <a:rPr lang="it-IT" altLang="it-IT" dirty="0"/>
              <a:t>(</a:t>
            </a:r>
            <a:r>
              <a:rPr lang="it-IT" altLang="it-IT" i="1" dirty="0"/>
              <a:t>Bignami </a:t>
            </a:r>
            <a:r>
              <a:rPr lang="it-IT" altLang="it-IT" i="1" dirty="0" err="1"/>
              <a:t>et</a:t>
            </a:r>
            <a:r>
              <a:rPr lang="it-IT" altLang="it-IT" i="1" dirty="0"/>
              <a:t> al., 2005; Bignami </a:t>
            </a:r>
            <a:r>
              <a:rPr lang="it-IT" altLang="it-IT" i="1" dirty="0" err="1"/>
              <a:t>et</a:t>
            </a:r>
            <a:r>
              <a:rPr lang="it-IT" altLang="it-IT" i="1" dirty="0"/>
              <a:t> al., 2009; </a:t>
            </a:r>
            <a:r>
              <a:rPr lang="it-IT" altLang="it-IT" i="1" dirty="0" err="1"/>
              <a:t>Cristofori</a:t>
            </a:r>
            <a:r>
              <a:rPr lang="it-IT" altLang="it-IT" i="1" dirty="0"/>
              <a:t> </a:t>
            </a:r>
            <a:r>
              <a:rPr lang="it-IT" altLang="it-IT" i="1" dirty="0" err="1"/>
              <a:t>et</a:t>
            </a:r>
            <a:r>
              <a:rPr lang="it-IT" altLang="it-IT" i="1" dirty="0"/>
              <a:t> al., 2010)</a:t>
            </a:r>
            <a:endParaRPr lang="it-IT" altLang="it-IT" dirty="0"/>
          </a:p>
        </p:txBody>
      </p:sp>
      <p:graphicFrame>
        <p:nvGraphicFramePr>
          <p:cNvPr id="174082" name="Object 3"/>
          <p:cNvGraphicFramePr>
            <a:graphicFrameLocks noChangeAspect="1"/>
          </p:cNvGraphicFramePr>
          <p:nvPr/>
        </p:nvGraphicFramePr>
        <p:xfrm>
          <a:off x="5838478" y="1052513"/>
          <a:ext cx="2657821" cy="2447925"/>
        </p:xfrm>
        <a:graphic>
          <a:graphicData uri="http://schemas.openxmlformats.org/presentationml/2006/ole">
            <p:oleObj spid="_x0000_s174082" name="Grafico" r:id="rId8" imgW="3731400" imgH="3265200" progId="Excel.Sheet.8">
              <p:embed/>
            </p:oleObj>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piè di pagina 3"/>
          <p:cNvSpPr>
            <a:spLocks noGrp="1"/>
          </p:cNvSpPr>
          <p:nvPr>
            <p:ph type="ftr" sz="quarter" idx="11"/>
          </p:nvPr>
        </p:nvSpPr>
        <p:spPr>
          <a:xfrm>
            <a:off x="1296988" y="6510338"/>
            <a:ext cx="7840662" cy="187325"/>
          </a:xfrm>
          <a:noFill/>
          <a:ln>
            <a:miter lim="800000"/>
            <a:headEnd/>
            <a:tailEnd/>
          </a:ln>
        </p:spPr>
        <p:txBody>
          <a:bodyPr/>
          <a:lstStyle/>
          <a:p>
            <a:pPr algn="r"/>
            <a:r>
              <a:rPr lang="it-IT" smtClean="0">
                <a:cs typeface="Times New Roman" pitchFamily="18" charset="0"/>
              </a:rPr>
              <a:t>Prof. Valerio Cristofori -  Dipartimento di Scienze Agrarie e Forestali (DAFNE), Università degli Studi della Tuscia. </a:t>
            </a:r>
          </a:p>
        </p:txBody>
      </p:sp>
      <p:pic>
        <p:nvPicPr>
          <p:cNvPr id="19459" name="Immagine 2"/>
          <p:cNvPicPr>
            <a:picLocks noChangeAspect="1"/>
          </p:cNvPicPr>
          <p:nvPr/>
        </p:nvPicPr>
        <p:blipFill>
          <a:blip r:embed="rId2"/>
          <a:srcRect/>
          <a:stretch>
            <a:fillRect/>
          </a:stretch>
        </p:blipFill>
        <p:spPr bwMode="auto">
          <a:xfrm>
            <a:off x="15875" y="6192838"/>
            <a:ext cx="690563" cy="636587"/>
          </a:xfrm>
          <a:prstGeom prst="rect">
            <a:avLst/>
          </a:prstGeom>
          <a:noFill/>
          <a:ln w="9525">
            <a:noFill/>
            <a:miter lim="800000"/>
            <a:headEnd/>
            <a:tailEnd/>
          </a:ln>
        </p:spPr>
      </p:pic>
      <p:cxnSp>
        <p:nvCxnSpPr>
          <p:cNvPr id="4" name="Connettore diritto 3">
            <a:extLst>
              <a:ext uri="{FF2B5EF4-FFF2-40B4-BE49-F238E27FC236}"/>
            </a:extLst>
          </p:cNvPr>
          <p:cNvCxnSpPr>
            <a:cxnSpLocks/>
          </p:cNvCxnSpPr>
          <p:nvPr/>
        </p:nvCxnSpPr>
        <p:spPr>
          <a:xfrm flipH="1">
            <a:off x="0" y="6745288"/>
            <a:ext cx="9137650" cy="0"/>
          </a:xfrm>
          <a:prstGeom prst="line">
            <a:avLst/>
          </a:prstGeom>
          <a:ln>
            <a:solidFill>
              <a:schemeClr val="accent6">
                <a:lumMod val="50000"/>
              </a:schemeClr>
            </a:solidFill>
          </a:ln>
        </p:spPr>
        <p:style>
          <a:lnRef idx="1">
            <a:schemeClr val="accent6"/>
          </a:lnRef>
          <a:fillRef idx="0">
            <a:schemeClr val="accent6"/>
          </a:fillRef>
          <a:effectRef idx="0">
            <a:schemeClr val="accent6"/>
          </a:effectRef>
          <a:fontRef idx="minor">
            <a:schemeClr val="tx1"/>
          </a:fontRef>
        </p:style>
      </p:cxnSp>
      <p:sp>
        <p:nvSpPr>
          <p:cNvPr id="5" name="Titolo 1">
            <a:extLst>
              <a:ext uri="{FF2B5EF4-FFF2-40B4-BE49-F238E27FC236}"/>
            </a:extLst>
          </p:cNvPr>
          <p:cNvSpPr txBox="1">
            <a:spLocks/>
          </p:cNvSpPr>
          <p:nvPr/>
        </p:nvSpPr>
        <p:spPr>
          <a:xfrm>
            <a:off x="-1588" y="201618"/>
            <a:ext cx="9144001" cy="600075"/>
          </a:xfrm>
          <a:prstGeom prst="rect">
            <a:avLst/>
          </a:prstGeom>
        </p:spPr>
        <p:txBody>
          <a:bodyPr anchor="ctr">
            <a:normAutofit fontScale="97500"/>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lnSpc>
                <a:spcPct val="90000"/>
              </a:lnSpc>
              <a:defRPr/>
            </a:pPr>
            <a:r>
              <a:rPr lang="it-IT" sz="2400" b="1" dirty="0" smtClean="0">
                <a:solidFill>
                  <a:schemeClr val="tx1"/>
                </a:solidFill>
                <a:latin typeface="+mn-lt"/>
                <a:cs typeface="Times New Roman" panose="02020603050405020304" pitchFamily="18" charset="0"/>
              </a:rPr>
              <a:t>Modelli di nutrizione fogliare e </a:t>
            </a:r>
            <a:r>
              <a:rPr lang="it-IT" sz="2400" b="1" dirty="0" smtClean="0">
                <a:solidFill>
                  <a:schemeClr val="tx1"/>
                </a:solidFill>
                <a:latin typeface="+mn-lt"/>
                <a:cs typeface="Times New Roman" panose="02020603050405020304" pitchFamily="18" charset="0"/>
              </a:rPr>
              <a:t>diagnostica</a:t>
            </a:r>
            <a:endParaRPr lang="it-IT" sz="2400" b="1" dirty="0">
              <a:solidFill>
                <a:schemeClr val="tx1"/>
              </a:solidFill>
              <a:latin typeface="+mn-lt"/>
              <a:cs typeface="Times New Roman" panose="02020603050405020304" pitchFamily="18" charset="0"/>
            </a:endParaRPr>
          </a:p>
        </p:txBody>
      </p:sp>
      <p:pic>
        <p:nvPicPr>
          <p:cNvPr id="19462" name="Immagine 5"/>
          <p:cNvPicPr>
            <a:picLocks noChangeAspect="1"/>
          </p:cNvPicPr>
          <p:nvPr/>
        </p:nvPicPr>
        <p:blipFill>
          <a:blip r:embed="rId3"/>
          <a:srcRect/>
          <a:stretch>
            <a:fillRect/>
          </a:stretch>
        </p:blipFill>
        <p:spPr bwMode="auto">
          <a:xfrm>
            <a:off x="47625" y="2832127"/>
            <a:ext cx="9047163" cy="3042190"/>
          </a:xfrm>
          <a:prstGeom prst="rect">
            <a:avLst/>
          </a:prstGeom>
          <a:noFill/>
          <a:ln w="9525">
            <a:noFill/>
            <a:miter lim="800000"/>
            <a:headEnd/>
            <a:tailEnd/>
          </a:ln>
        </p:spPr>
      </p:pic>
      <p:sp>
        <p:nvSpPr>
          <p:cNvPr id="19463" name="Rettangolo 6"/>
          <p:cNvSpPr>
            <a:spLocks noChangeArrowheads="1"/>
          </p:cNvSpPr>
          <p:nvPr/>
        </p:nvSpPr>
        <p:spPr bwMode="auto">
          <a:xfrm>
            <a:off x="342900" y="849321"/>
            <a:ext cx="8443913" cy="1323975"/>
          </a:xfrm>
          <a:prstGeom prst="rect">
            <a:avLst/>
          </a:prstGeom>
          <a:noFill/>
          <a:ln w="9525">
            <a:noFill/>
            <a:miter lim="800000"/>
            <a:headEnd/>
            <a:tailEnd/>
          </a:ln>
        </p:spPr>
        <p:txBody>
          <a:bodyPr wrap="square">
            <a:spAutoFit/>
          </a:bodyPr>
          <a:lstStyle/>
          <a:p>
            <a:pPr algn="ctr"/>
            <a:r>
              <a:rPr lang="it-IT" sz="2000" dirty="0">
                <a:cs typeface="Times New Roman" pitchFamily="18" charset="0"/>
              </a:rPr>
              <a:t>Valori di contenuto medio, minimo e massimo (tra parentesi) dei principali macro e micro-elementi presenti in foglie adulte di nocciolo campionate in </a:t>
            </a:r>
            <a:r>
              <a:rPr lang="it-IT" sz="2000" dirty="0" err="1">
                <a:cs typeface="Times New Roman" pitchFamily="18" charset="0"/>
              </a:rPr>
              <a:t>corileti</a:t>
            </a:r>
            <a:r>
              <a:rPr lang="it-IT" sz="2000" dirty="0">
                <a:cs typeface="Times New Roman" pitchFamily="18" charset="0"/>
              </a:rPr>
              <a:t> del viterbese, da impiegare in diagnostica fogliare per le cultivar Tonda Gentile Romana (TGR) e </a:t>
            </a:r>
            <a:r>
              <a:rPr lang="it-IT" sz="2000" dirty="0" err="1">
                <a:cs typeface="Times New Roman" pitchFamily="18" charset="0"/>
              </a:rPr>
              <a:t>Nocchione</a:t>
            </a:r>
            <a:r>
              <a:rPr lang="it-IT" sz="2000" dirty="0">
                <a:cs typeface="Times New Roman" pitchFamily="18" charset="0"/>
              </a:rPr>
              <a:t> (N).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srcRect/>
          <a:stretch>
            <a:fillRect/>
          </a:stretch>
        </p:blipFill>
        <p:spPr bwMode="auto">
          <a:xfrm>
            <a:off x="319088" y="3719513"/>
            <a:ext cx="3581400" cy="2859087"/>
          </a:xfrm>
          <a:prstGeom prst="rect">
            <a:avLst/>
          </a:prstGeom>
          <a:noFill/>
          <a:ln w="9525">
            <a:noFill/>
            <a:miter lim="800000"/>
            <a:headEnd/>
            <a:tailEnd/>
          </a:ln>
        </p:spPr>
      </p:pic>
      <p:pic>
        <p:nvPicPr>
          <p:cNvPr id="60419" name="Picture 3"/>
          <p:cNvPicPr>
            <a:picLocks noChangeAspect="1" noChangeArrowheads="1"/>
          </p:cNvPicPr>
          <p:nvPr/>
        </p:nvPicPr>
        <p:blipFill>
          <a:blip r:embed="rId3"/>
          <a:srcRect/>
          <a:stretch>
            <a:fillRect/>
          </a:stretch>
        </p:blipFill>
        <p:spPr bwMode="auto">
          <a:xfrm>
            <a:off x="5176832" y="3673475"/>
            <a:ext cx="3657600" cy="2919413"/>
          </a:xfrm>
          <a:prstGeom prst="rect">
            <a:avLst/>
          </a:prstGeom>
          <a:noFill/>
          <a:ln w="9525">
            <a:noFill/>
            <a:miter lim="800000"/>
            <a:headEnd/>
            <a:tailEnd/>
          </a:ln>
        </p:spPr>
      </p:pic>
      <p:sp>
        <p:nvSpPr>
          <p:cNvPr id="111620" name="Text Box 4"/>
          <p:cNvSpPr txBox="1">
            <a:spLocks noChangeArrowheads="1"/>
          </p:cNvSpPr>
          <p:nvPr/>
        </p:nvSpPr>
        <p:spPr bwMode="auto">
          <a:xfrm>
            <a:off x="2286000" y="252416"/>
            <a:ext cx="4495800" cy="400050"/>
          </a:xfrm>
          <a:prstGeom prst="rect">
            <a:avLst/>
          </a:prstGeom>
          <a:noFill/>
          <a:ln w="9525">
            <a:noFill/>
            <a:miter lim="800000"/>
            <a:headEnd/>
            <a:tailEnd/>
          </a:ln>
          <a:effectLst/>
        </p:spPr>
        <p:txBody>
          <a:bodyPr>
            <a:spAutoFit/>
          </a:bodyPr>
          <a:lstStyle/>
          <a:p>
            <a:pPr algn="ctr">
              <a:spcBef>
                <a:spcPct val="50000"/>
              </a:spcBef>
              <a:defRPr/>
            </a:pPr>
            <a:r>
              <a:rPr lang="it-IT" dirty="0">
                <a:effectLst>
                  <a:outerShdw blurRad="38100" dist="38100" dir="2700000" algn="tl">
                    <a:srgbClr val="C0C0C0"/>
                  </a:outerShdw>
                </a:effectLst>
              </a:rPr>
              <a:t>RACCOLTA MECCANICA</a:t>
            </a:r>
          </a:p>
        </p:txBody>
      </p:sp>
      <p:sp>
        <p:nvSpPr>
          <p:cNvPr id="60421" name="Text Box 5"/>
          <p:cNvSpPr txBox="1">
            <a:spLocks noChangeArrowheads="1"/>
          </p:cNvSpPr>
          <p:nvPr/>
        </p:nvSpPr>
        <p:spPr bwMode="auto">
          <a:xfrm>
            <a:off x="295280" y="885832"/>
            <a:ext cx="5105400" cy="2554288"/>
          </a:xfrm>
          <a:prstGeom prst="rect">
            <a:avLst/>
          </a:prstGeom>
          <a:noFill/>
          <a:ln w="9525">
            <a:noFill/>
            <a:miter lim="800000"/>
            <a:headEnd/>
            <a:tailEnd/>
          </a:ln>
        </p:spPr>
        <p:txBody>
          <a:bodyPr>
            <a:spAutoFit/>
          </a:bodyPr>
          <a:lstStyle/>
          <a:p>
            <a:pPr algn="l">
              <a:spcBef>
                <a:spcPct val="50000"/>
              </a:spcBef>
              <a:buFont typeface="Wingdings" pitchFamily="2" charset="2"/>
              <a:buChar char="§"/>
            </a:pPr>
            <a:r>
              <a:rPr lang="it-IT" dirty="0"/>
              <a:t> Rapidità esecutiva  (capacità di lavoro fino a 0,5 ha/h)</a:t>
            </a:r>
          </a:p>
          <a:p>
            <a:pPr algn="l">
              <a:spcBef>
                <a:spcPct val="50000"/>
              </a:spcBef>
              <a:buFont typeface="Wingdings" pitchFamily="2" charset="2"/>
              <a:buChar char="§"/>
            </a:pPr>
            <a:r>
              <a:rPr lang="it-IT" dirty="0"/>
              <a:t> Minore manodopera</a:t>
            </a:r>
          </a:p>
          <a:p>
            <a:pPr algn="l">
              <a:spcBef>
                <a:spcPct val="50000"/>
              </a:spcBef>
              <a:buFont typeface="Wingdings" pitchFamily="2" charset="2"/>
              <a:buChar char="§"/>
            </a:pPr>
            <a:r>
              <a:rPr lang="it-IT" dirty="0"/>
              <a:t> Possibilità di raccolta in più interventi</a:t>
            </a:r>
          </a:p>
          <a:p>
            <a:pPr algn="l">
              <a:spcBef>
                <a:spcPct val="50000"/>
              </a:spcBef>
            </a:pPr>
            <a:endParaRPr lang="it-IT" dirty="0"/>
          </a:p>
          <a:p>
            <a:pPr algn="l">
              <a:spcBef>
                <a:spcPct val="50000"/>
              </a:spcBef>
              <a:buFont typeface="Wingdings" pitchFamily="2" charset="2"/>
              <a:buChar char="§"/>
            </a:pPr>
            <a:r>
              <a:rPr lang="it-IT" dirty="0"/>
              <a:t> Problema delle polveri  ?????</a:t>
            </a:r>
          </a:p>
        </p:txBody>
      </p:sp>
      <p:pic>
        <p:nvPicPr>
          <p:cNvPr id="60422" name="Picture 6"/>
          <p:cNvPicPr>
            <a:picLocks noChangeAspect="1" noChangeArrowheads="1"/>
          </p:cNvPicPr>
          <p:nvPr/>
        </p:nvPicPr>
        <p:blipFill>
          <a:blip r:embed="rId4"/>
          <a:srcRect/>
          <a:stretch>
            <a:fillRect/>
          </a:stretch>
        </p:blipFill>
        <p:spPr bwMode="auto">
          <a:xfrm>
            <a:off x="5253032" y="838200"/>
            <a:ext cx="35052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endParaRPr lang="it-IT"/>
          </a:p>
        </p:txBody>
      </p:sp>
      <p:pic>
        <p:nvPicPr>
          <p:cNvPr id="149506" name="Picture 2"/>
          <p:cNvPicPr>
            <a:picLocks noChangeAspect="1" noChangeArrowheads="1"/>
          </p:cNvPicPr>
          <p:nvPr/>
        </p:nvPicPr>
        <p:blipFill>
          <a:blip r:embed="rId2"/>
          <a:srcRect/>
          <a:stretch>
            <a:fillRect/>
          </a:stretch>
        </p:blipFill>
        <p:spPr bwMode="auto">
          <a:xfrm>
            <a:off x="300038" y="215408"/>
            <a:ext cx="8543925" cy="6067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p:cNvPicPr>
            <a:picLocks noChangeAspect="1" noChangeArrowheads="1"/>
          </p:cNvPicPr>
          <p:nvPr/>
        </p:nvPicPr>
        <p:blipFill>
          <a:blip r:embed="rId2"/>
          <a:srcRect/>
          <a:stretch>
            <a:fillRect/>
          </a:stretch>
        </p:blipFill>
        <p:spPr bwMode="auto">
          <a:xfrm>
            <a:off x="1092741" y="3"/>
            <a:ext cx="6912004" cy="61609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Obiettivi del progetto</a:t>
            </a:r>
            <a:endParaRPr lang="it-IT" dirty="0"/>
          </a:p>
        </p:txBody>
      </p:sp>
      <p:sp>
        <p:nvSpPr>
          <p:cNvPr id="3" name="Segnaposto contenuto 2"/>
          <p:cNvSpPr>
            <a:spLocks noGrp="1"/>
          </p:cNvSpPr>
          <p:nvPr>
            <p:ph idx="1"/>
          </p:nvPr>
        </p:nvSpPr>
        <p:spPr/>
        <p:txBody>
          <a:bodyPr>
            <a:normAutofit lnSpcReduction="10000"/>
          </a:bodyPr>
          <a:lstStyle/>
          <a:p>
            <a:r>
              <a:rPr lang="it-IT" dirty="0" smtClean="0"/>
              <a:t>1) stima e controllo dei polloni</a:t>
            </a:r>
          </a:p>
          <a:p>
            <a:endParaRPr lang="it-IT" dirty="0" smtClean="0"/>
          </a:p>
          <a:p>
            <a:r>
              <a:rPr lang="it-IT" dirty="0" smtClean="0"/>
              <a:t>2) gestione della chioma</a:t>
            </a:r>
          </a:p>
          <a:p>
            <a:endParaRPr lang="it-IT" dirty="0" smtClean="0"/>
          </a:p>
          <a:p>
            <a:r>
              <a:rPr lang="it-IT" dirty="0" smtClean="0"/>
              <a:t>3) irrigazione </a:t>
            </a:r>
          </a:p>
          <a:p>
            <a:endParaRPr lang="it-IT" dirty="0" smtClean="0"/>
          </a:p>
          <a:p>
            <a:r>
              <a:rPr lang="it-IT" dirty="0" smtClean="0"/>
              <a:t>4) monitoraggio precoce delle principali malattie</a:t>
            </a:r>
          </a:p>
          <a:p>
            <a:endParaRPr lang="it-IT" dirty="0" smtClean="0"/>
          </a:p>
          <a:p>
            <a:r>
              <a:rPr lang="it-IT" dirty="0" smtClean="0"/>
              <a:t>5) stima della produzione</a:t>
            </a:r>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pic>
        <p:nvPicPr>
          <p:cNvPr id="136194" name="Picture 2"/>
          <p:cNvPicPr>
            <a:picLocks noChangeAspect="1" noChangeArrowheads="1"/>
          </p:cNvPicPr>
          <p:nvPr/>
        </p:nvPicPr>
        <p:blipFill>
          <a:blip r:embed="rId2"/>
          <a:srcRect/>
          <a:stretch>
            <a:fillRect/>
          </a:stretch>
        </p:blipFill>
        <p:spPr bwMode="auto">
          <a:xfrm>
            <a:off x="1" y="1185574"/>
            <a:ext cx="9144000" cy="470376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141315" name="Picture 3"/>
          <p:cNvPicPr>
            <a:picLocks noGrp="1" noChangeAspect="1" noChangeArrowheads="1"/>
          </p:cNvPicPr>
          <p:nvPr>
            <p:ph idx="1"/>
          </p:nvPr>
        </p:nvPicPr>
        <p:blipFill>
          <a:blip r:embed="rId2"/>
          <a:srcRect/>
          <a:stretch>
            <a:fillRect/>
          </a:stretch>
        </p:blipFill>
        <p:spPr bwMode="auto">
          <a:xfrm>
            <a:off x="0" y="0"/>
            <a:ext cx="9144000" cy="4530264"/>
          </a:xfrm>
          <a:prstGeom prst="rect">
            <a:avLst/>
          </a:prstGeom>
          <a:noFill/>
          <a:ln w="9525">
            <a:noFill/>
            <a:miter lim="800000"/>
            <a:headEnd/>
            <a:tailEnd/>
          </a:ln>
          <a:effectLst/>
        </p:spPr>
      </p:pic>
      <p:pic>
        <p:nvPicPr>
          <p:cNvPr id="4" name="Picture 2" descr="IMG_20190315_121340"/>
          <p:cNvPicPr>
            <a:picLocks noChangeAspect="1" noChangeArrowheads="1"/>
          </p:cNvPicPr>
          <p:nvPr/>
        </p:nvPicPr>
        <p:blipFill>
          <a:blip r:embed="rId3"/>
          <a:srcRect/>
          <a:stretch>
            <a:fillRect/>
          </a:stretch>
        </p:blipFill>
        <p:spPr bwMode="auto">
          <a:xfrm>
            <a:off x="0" y="4530264"/>
            <a:ext cx="1745802" cy="2327736"/>
          </a:xfrm>
          <a:prstGeom prst="rect">
            <a:avLst/>
          </a:prstGeom>
          <a:noFill/>
          <a:ln w="9525">
            <a:noFill/>
            <a:miter lim="800000"/>
            <a:headEnd/>
            <a:tailEnd/>
          </a:ln>
        </p:spPr>
      </p:pic>
      <p:sp>
        <p:nvSpPr>
          <p:cNvPr id="1525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52577" name="Picture 1"/>
          <p:cNvPicPr>
            <a:picLocks noChangeAspect="1" noChangeArrowheads="1"/>
          </p:cNvPicPr>
          <p:nvPr/>
        </p:nvPicPr>
        <p:blipFill>
          <a:blip r:embed="rId4"/>
          <a:srcRect/>
          <a:stretch>
            <a:fillRect/>
          </a:stretch>
        </p:blipFill>
        <p:spPr bwMode="auto">
          <a:xfrm>
            <a:off x="7830398" y="4530264"/>
            <a:ext cx="1313601" cy="2327736"/>
          </a:xfrm>
          <a:prstGeom prst="rect">
            <a:avLst/>
          </a:prstGeom>
          <a:noFill/>
        </p:spPr>
      </p:pic>
      <p:sp>
        <p:nvSpPr>
          <p:cNvPr id="7" name="CasellaDiTesto 6"/>
          <p:cNvSpPr txBox="1"/>
          <p:nvPr/>
        </p:nvSpPr>
        <p:spPr>
          <a:xfrm>
            <a:off x="1745802" y="4766872"/>
            <a:ext cx="6084596" cy="1015663"/>
          </a:xfrm>
          <a:prstGeom prst="rect">
            <a:avLst/>
          </a:prstGeom>
          <a:noFill/>
        </p:spPr>
        <p:txBody>
          <a:bodyPr wrap="square" rtlCol="0">
            <a:spAutoFit/>
          </a:bodyPr>
          <a:lstStyle/>
          <a:p>
            <a:pPr algn="ctr"/>
            <a:r>
              <a:rPr lang="it-IT" sz="2000" dirty="0" smtClean="0"/>
              <a:t>Stazione agrometeorologica; </a:t>
            </a:r>
          </a:p>
          <a:p>
            <a:pPr algn="ctr"/>
            <a:r>
              <a:rPr lang="it-IT" sz="2000" dirty="0" smtClean="0"/>
              <a:t>antenne per copertura </a:t>
            </a:r>
            <a:r>
              <a:rPr lang="it-IT" sz="2000" dirty="0" err="1" smtClean="0"/>
              <a:t>wi-fi</a:t>
            </a:r>
            <a:r>
              <a:rPr lang="it-IT" sz="2000" dirty="0" smtClean="0"/>
              <a:t>; </a:t>
            </a:r>
          </a:p>
          <a:p>
            <a:pPr algn="ctr"/>
            <a:r>
              <a:rPr lang="it-IT" sz="2000" dirty="0" err="1" smtClean="0"/>
              <a:t>sensorista</a:t>
            </a:r>
            <a:r>
              <a:rPr lang="it-IT" sz="2000" dirty="0" smtClean="0"/>
              <a:t> fissa in campo.</a:t>
            </a:r>
            <a:endParaRPr lang="it-IT" sz="2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pic>
        <p:nvPicPr>
          <p:cNvPr id="143362" name="Picture 2"/>
          <p:cNvPicPr>
            <a:picLocks noChangeAspect="1" noChangeArrowheads="1"/>
          </p:cNvPicPr>
          <p:nvPr/>
        </p:nvPicPr>
        <p:blipFill>
          <a:blip r:embed="rId2"/>
          <a:srcRect/>
          <a:stretch>
            <a:fillRect/>
          </a:stretch>
        </p:blipFill>
        <p:spPr bwMode="auto">
          <a:xfrm>
            <a:off x="0" y="15038"/>
            <a:ext cx="9144000" cy="4711028"/>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0" y="4287187"/>
            <a:ext cx="4524797" cy="2570813"/>
          </a:xfrm>
          <a:prstGeom prst="rect">
            <a:avLst/>
          </a:prstGeom>
          <a:noFill/>
          <a:ln w="9525">
            <a:noFill/>
            <a:miter lim="800000"/>
            <a:headEnd/>
            <a:tailEnd/>
          </a:ln>
          <a:effectLst/>
        </p:spPr>
      </p:pic>
      <p:pic>
        <p:nvPicPr>
          <p:cNvPr id="6" name="Picture 2"/>
          <p:cNvPicPr>
            <a:picLocks noChangeAspect="1" noChangeArrowheads="1"/>
          </p:cNvPicPr>
          <p:nvPr/>
        </p:nvPicPr>
        <p:blipFill>
          <a:blip r:embed="rId4"/>
          <a:srcRect/>
          <a:stretch>
            <a:fillRect/>
          </a:stretch>
        </p:blipFill>
        <p:spPr bwMode="auto">
          <a:xfrm>
            <a:off x="4381933" y="4287187"/>
            <a:ext cx="4762068" cy="25708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pic>
        <p:nvPicPr>
          <p:cNvPr id="135170" name="Picture 2" descr="D:\Back up PC uni Valerio nocc oct 2013\Valerio_nocc\PROGETTI\EUROPEI\horizon 2020 PHANTEON\uo dafne\dissemination unitus\interview Euronews PANTH 06 jul 2019\IMG_20190706_110626.jpg"/>
          <p:cNvPicPr>
            <a:picLocks noChangeAspect="1" noChangeArrowheads="1"/>
          </p:cNvPicPr>
          <p:nvPr/>
        </p:nvPicPr>
        <p:blipFill>
          <a:blip r:embed="rId2"/>
          <a:srcRect/>
          <a:stretch>
            <a:fillRect/>
          </a:stretch>
        </p:blipFill>
        <p:spPr bwMode="auto">
          <a:xfrm>
            <a:off x="4676931" y="0"/>
            <a:ext cx="4467069" cy="5956092"/>
          </a:xfrm>
          <a:prstGeom prst="rect">
            <a:avLst/>
          </a:prstGeom>
          <a:noFill/>
        </p:spPr>
      </p:pic>
      <p:pic>
        <p:nvPicPr>
          <p:cNvPr id="135171" name="Picture 3" descr="D:\Back up PC uni Valerio nocc oct 2013\Valerio_nocc\PROGETTI\EUROPEI\horizon 2020 PHANTEON\uo dafne\dissemination unitus\interview Euronews PANTH 06 jul 2019\IMG_20190706_110644.jpg"/>
          <p:cNvPicPr>
            <a:picLocks noChangeAspect="1" noChangeArrowheads="1"/>
          </p:cNvPicPr>
          <p:nvPr/>
        </p:nvPicPr>
        <p:blipFill>
          <a:blip r:embed="rId3"/>
          <a:srcRect/>
          <a:stretch>
            <a:fillRect/>
          </a:stretch>
        </p:blipFill>
        <p:spPr bwMode="auto">
          <a:xfrm>
            <a:off x="-1" y="0"/>
            <a:ext cx="4467069" cy="5956092"/>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pic>
        <p:nvPicPr>
          <p:cNvPr id="145410" name="Picture 2"/>
          <p:cNvPicPr>
            <a:picLocks noChangeAspect="1" noChangeArrowheads="1"/>
          </p:cNvPicPr>
          <p:nvPr/>
        </p:nvPicPr>
        <p:blipFill>
          <a:blip r:embed="rId2"/>
          <a:srcRect/>
          <a:stretch>
            <a:fillRect/>
          </a:stretch>
        </p:blipFill>
        <p:spPr bwMode="auto">
          <a:xfrm>
            <a:off x="869431" y="4454"/>
            <a:ext cx="7367432" cy="62085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2"/>
          <a:srcRect/>
          <a:stretch>
            <a:fillRect/>
          </a:stretch>
        </p:blipFill>
        <p:spPr bwMode="auto">
          <a:xfrm>
            <a:off x="629586" y="1555805"/>
            <a:ext cx="2749100" cy="2246132"/>
          </a:xfrm>
          <a:prstGeom prst="rect">
            <a:avLst/>
          </a:prstGeom>
          <a:noFill/>
          <a:ln w="9525">
            <a:noFill/>
            <a:miter lim="800000"/>
            <a:headEnd/>
            <a:tailEnd/>
          </a:ln>
          <a:effectLst/>
        </p:spPr>
      </p:pic>
      <p:pic>
        <p:nvPicPr>
          <p:cNvPr id="146435" name="Picture 3"/>
          <p:cNvPicPr>
            <a:picLocks noChangeAspect="1" noChangeArrowheads="1"/>
          </p:cNvPicPr>
          <p:nvPr/>
        </p:nvPicPr>
        <p:blipFill>
          <a:blip r:embed="rId3"/>
          <a:srcRect/>
          <a:stretch>
            <a:fillRect/>
          </a:stretch>
        </p:blipFill>
        <p:spPr bwMode="auto">
          <a:xfrm>
            <a:off x="629585" y="3882443"/>
            <a:ext cx="2749101" cy="2017749"/>
          </a:xfrm>
          <a:prstGeom prst="rect">
            <a:avLst/>
          </a:prstGeom>
          <a:noFill/>
          <a:ln w="9525">
            <a:noFill/>
            <a:miter lim="800000"/>
            <a:headEnd/>
            <a:tailEnd/>
          </a:ln>
          <a:effectLst/>
        </p:spPr>
      </p:pic>
      <p:sp>
        <p:nvSpPr>
          <p:cNvPr id="6" name="CasellaDiTesto 5"/>
          <p:cNvSpPr txBox="1"/>
          <p:nvPr/>
        </p:nvSpPr>
        <p:spPr>
          <a:xfrm>
            <a:off x="389745" y="350196"/>
            <a:ext cx="8349520" cy="461665"/>
          </a:xfrm>
          <a:prstGeom prst="rect">
            <a:avLst/>
          </a:prstGeom>
          <a:noFill/>
        </p:spPr>
        <p:txBody>
          <a:bodyPr wrap="square" rtlCol="0">
            <a:spAutoFit/>
          </a:bodyPr>
          <a:lstStyle/>
          <a:p>
            <a:pPr algn="ctr"/>
            <a:r>
              <a:rPr lang="it-IT" sz="2400" b="1" dirty="0" smtClean="0"/>
              <a:t>Controllo dei polloni</a:t>
            </a:r>
            <a:endParaRPr lang="it-IT" sz="2400" b="1" dirty="0"/>
          </a:p>
        </p:txBody>
      </p:sp>
      <p:sp>
        <p:nvSpPr>
          <p:cNvPr id="7" name="CasellaDiTesto 6"/>
          <p:cNvSpPr txBox="1"/>
          <p:nvPr/>
        </p:nvSpPr>
        <p:spPr>
          <a:xfrm>
            <a:off x="629586" y="902295"/>
            <a:ext cx="2749100" cy="461665"/>
          </a:xfrm>
          <a:prstGeom prst="rect">
            <a:avLst/>
          </a:prstGeom>
          <a:noFill/>
        </p:spPr>
        <p:txBody>
          <a:bodyPr wrap="square" rtlCol="0">
            <a:spAutoFit/>
          </a:bodyPr>
          <a:lstStyle/>
          <a:p>
            <a:pPr algn="ctr"/>
            <a:r>
              <a:rPr lang="it-IT" sz="2400" dirty="0" smtClean="0"/>
              <a:t>Manuale</a:t>
            </a:r>
            <a:endParaRPr lang="it-IT" sz="2400" dirty="0"/>
          </a:p>
        </p:txBody>
      </p:sp>
      <p:pic>
        <p:nvPicPr>
          <p:cNvPr id="8" name="Picture 2"/>
          <p:cNvPicPr>
            <a:picLocks noChangeAspect="1" noChangeArrowheads="1"/>
          </p:cNvPicPr>
          <p:nvPr/>
        </p:nvPicPr>
        <p:blipFill>
          <a:blip r:embed="rId4"/>
          <a:srcRect/>
          <a:stretch>
            <a:fillRect/>
          </a:stretch>
        </p:blipFill>
        <p:spPr bwMode="auto">
          <a:xfrm>
            <a:off x="3729008" y="2412465"/>
            <a:ext cx="2280694" cy="2543470"/>
          </a:xfrm>
          <a:prstGeom prst="rect">
            <a:avLst/>
          </a:prstGeom>
          <a:noFill/>
          <a:ln w="9525">
            <a:noFill/>
            <a:miter lim="800000"/>
            <a:headEnd/>
            <a:tailEnd/>
          </a:ln>
          <a:effectLst/>
        </p:spPr>
      </p:pic>
      <p:pic>
        <p:nvPicPr>
          <p:cNvPr id="9" name="Picture 3"/>
          <p:cNvPicPr>
            <a:picLocks noChangeAspect="1" noChangeArrowheads="1"/>
          </p:cNvPicPr>
          <p:nvPr/>
        </p:nvPicPr>
        <p:blipFill>
          <a:blip r:embed="rId5"/>
          <a:srcRect/>
          <a:stretch>
            <a:fillRect/>
          </a:stretch>
        </p:blipFill>
        <p:spPr bwMode="auto">
          <a:xfrm>
            <a:off x="6359577" y="2173575"/>
            <a:ext cx="2150236" cy="2944628"/>
          </a:xfrm>
          <a:prstGeom prst="rect">
            <a:avLst/>
          </a:prstGeom>
          <a:noFill/>
          <a:ln w="9525">
            <a:noFill/>
            <a:miter lim="800000"/>
            <a:headEnd/>
            <a:tailEnd/>
          </a:ln>
          <a:effectLst/>
        </p:spPr>
      </p:pic>
      <p:sp>
        <p:nvSpPr>
          <p:cNvPr id="10" name="CasellaDiTesto 9"/>
          <p:cNvSpPr txBox="1"/>
          <p:nvPr/>
        </p:nvSpPr>
        <p:spPr>
          <a:xfrm>
            <a:off x="3729008" y="1942742"/>
            <a:ext cx="2280694" cy="461665"/>
          </a:xfrm>
          <a:prstGeom prst="rect">
            <a:avLst/>
          </a:prstGeom>
          <a:noFill/>
        </p:spPr>
        <p:txBody>
          <a:bodyPr wrap="square" rtlCol="0">
            <a:spAutoFit/>
          </a:bodyPr>
          <a:lstStyle/>
          <a:p>
            <a:pPr algn="ctr"/>
            <a:r>
              <a:rPr lang="it-IT" sz="2400" dirty="0" smtClean="0"/>
              <a:t>Chimico</a:t>
            </a:r>
            <a:endParaRPr lang="it-IT" sz="2400" dirty="0"/>
          </a:p>
        </p:txBody>
      </p:sp>
      <p:sp>
        <p:nvSpPr>
          <p:cNvPr id="11" name="CasellaDiTesto 10"/>
          <p:cNvSpPr txBox="1"/>
          <p:nvPr/>
        </p:nvSpPr>
        <p:spPr>
          <a:xfrm>
            <a:off x="6359577" y="1337159"/>
            <a:ext cx="2150236" cy="830997"/>
          </a:xfrm>
          <a:prstGeom prst="rect">
            <a:avLst/>
          </a:prstGeom>
          <a:noFill/>
        </p:spPr>
        <p:txBody>
          <a:bodyPr wrap="square" rtlCol="0">
            <a:spAutoFit/>
          </a:bodyPr>
          <a:lstStyle/>
          <a:p>
            <a:pPr algn="ctr"/>
            <a:r>
              <a:rPr lang="it-IT" sz="2400" dirty="0" err="1" smtClean="0"/>
              <a:t>Portinnesto</a:t>
            </a:r>
            <a:r>
              <a:rPr lang="it-IT" sz="2400" dirty="0" smtClean="0"/>
              <a:t> non </a:t>
            </a:r>
            <a:r>
              <a:rPr lang="it-IT" sz="2400" dirty="0" err="1" smtClean="0"/>
              <a:t>pollonifero</a:t>
            </a:r>
            <a:endParaRPr lang="it-IT"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8650" y="0"/>
            <a:ext cx="7886700" cy="1325563"/>
          </a:xfrm>
        </p:spPr>
        <p:txBody>
          <a:bodyPr>
            <a:normAutofit/>
          </a:bodyPr>
          <a:lstStyle/>
          <a:p>
            <a:pPr algn="ctr"/>
            <a:r>
              <a:rPr lang="it-IT" sz="2800" b="1" dirty="0" smtClean="0"/>
              <a:t>Stima e controllo dei polloni</a:t>
            </a:r>
            <a:endParaRPr lang="it-IT" sz="2800" b="1" dirty="0"/>
          </a:p>
        </p:txBody>
      </p:sp>
      <p:sp>
        <p:nvSpPr>
          <p:cNvPr id="3" name="Segnaposto contenuto 2"/>
          <p:cNvSpPr>
            <a:spLocks noGrp="1"/>
          </p:cNvSpPr>
          <p:nvPr>
            <p:ph idx="1"/>
          </p:nvPr>
        </p:nvSpPr>
        <p:spPr/>
        <p:txBody>
          <a:bodyPr/>
          <a:lstStyle/>
          <a:p>
            <a:endParaRPr lang="it-IT" dirty="0"/>
          </a:p>
        </p:txBody>
      </p:sp>
      <p:pic>
        <p:nvPicPr>
          <p:cNvPr id="147460" name="Picture 4"/>
          <p:cNvPicPr>
            <a:picLocks noChangeAspect="1" noChangeArrowheads="1"/>
          </p:cNvPicPr>
          <p:nvPr/>
        </p:nvPicPr>
        <p:blipFill>
          <a:blip r:embed="rId2"/>
          <a:srcRect/>
          <a:stretch>
            <a:fillRect/>
          </a:stretch>
        </p:blipFill>
        <p:spPr bwMode="auto">
          <a:xfrm>
            <a:off x="0" y="809460"/>
            <a:ext cx="4857750" cy="4648200"/>
          </a:xfrm>
          <a:prstGeom prst="rect">
            <a:avLst/>
          </a:prstGeom>
          <a:noFill/>
          <a:ln w="9525">
            <a:noFill/>
            <a:miter lim="800000"/>
            <a:headEnd/>
            <a:tailEnd/>
          </a:ln>
          <a:effectLst/>
        </p:spPr>
      </p:pic>
      <p:pic>
        <p:nvPicPr>
          <p:cNvPr id="7" name="Picture 3"/>
          <p:cNvPicPr>
            <a:picLocks noChangeAspect="1" noChangeArrowheads="1"/>
          </p:cNvPicPr>
          <p:nvPr/>
        </p:nvPicPr>
        <p:blipFill>
          <a:blip r:embed="rId3"/>
          <a:srcRect/>
          <a:stretch>
            <a:fillRect/>
          </a:stretch>
        </p:blipFill>
        <p:spPr bwMode="auto">
          <a:xfrm>
            <a:off x="4681394" y="1082043"/>
            <a:ext cx="4462606" cy="2214095"/>
          </a:xfrm>
          <a:prstGeom prst="rect">
            <a:avLst/>
          </a:prstGeom>
          <a:noFill/>
          <a:ln w="9525">
            <a:noFill/>
            <a:miter lim="800000"/>
            <a:headEnd/>
            <a:tailEnd/>
          </a:ln>
          <a:effectLst/>
        </p:spPr>
      </p:pic>
      <p:pic>
        <p:nvPicPr>
          <p:cNvPr id="8" name="Picture 2"/>
          <p:cNvPicPr>
            <a:picLocks noChangeAspect="1" noChangeArrowheads="1"/>
          </p:cNvPicPr>
          <p:nvPr/>
        </p:nvPicPr>
        <p:blipFill>
          <a:blip r:embed="rId4"/>
          <a:srcRect/>
          <a:stretch>
            <a:fillRect/>
          </a:stretch>
        </p:blipFill>
        <p:spPr bwMode="auto">
          <a:xfrm>
            <a:off x="4681394" y="3520988"/>
            <a:ext cx="4482059" cy="23562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99802" y="320156"/>
            <a:ext cx="8529405" cy="1325563"/>
          </a:xfrm>
        </p:spPr>
        <p:txBody>
          <a:bodyPr>
            <a:noAutofit/>
          </a:bodyPr>
          <a:lstStyle/>
          <a:p>
            <a:r>
              <a:rPr lang="it-IT" sz="2000" dirty="0" smtClean="0"/>
              <a:t>Mappa di vigore di un </a:t>
            </a:r>
            <a:r>
              <a:rPr lang="it-IT" sz="2000" dirty="0" err="1" smtClean="0"/>
              <a:t>corileto</a:t>
            </a:r>
            <a:r>
              <a:rPr lang="it-IT" sz="2000" dirty="0" smtClean="0"/>
              <a:t> ottenuta dall’elaborazione di una foto area presa con  camera </a:t>
            </a:r>
            <a:r>
              <a:rPr lang="it-IT" sz="2000" dirty="0" err="1" smtClean="0"/>
              <a:t>multispettrale</a:t>
            </a:r>
            <a:r>
              <a:rPr lang="it-IT" sz="2000" dirty="0" smtClean="0"/>
              <a:t>. Le aree rosse sono quelle con il vigore vegetativo più basso, quelle verdi con il vigore più alto (mappa Studio </a:t>
            </a:r>
            <a:r>
              <a:rPr lang="it-IT" sz="2000" dirty="0" err="1" smtClean="0"/>
              <a:t>Terradat</a:t>
            </a:r>
            <a:r>
              <a:rPr lang="it-IT" sz="2000" dirty="0" smtClean="0"/>
              <a:t>).</a:t>
            </a:r>
            <a:br>
              <a:rPr lang="it-IT" sz="2000" dirty="0" smtClean="0"/>
            </a:br>
            <a:endParaRPr lang="it-IT" sz="2000" dirty="0"/>
          </a:p>
        </p:txBody>
      </p:sp>
      <p:pic>
        <p:nvPicPr>
          <p:cNvPr id="151554" name="Immagine 1"/>
          <p:cNvPicPr>
            <a:picLocks noChangeAspect="1" noChangeArrowheads="1"/>
          </p:cNvPicPr>
          <p:nvPr/>
        </p:nvPicPr>
        <p:blipFill>
          <a:blip r:embed="rId2"/>
          <a:srcRect l="21669" t="8095" r="20299" b="8842"/>
          <a:stretch>
            <a:fillRect/>
          </a:stretch>
        </p:blipFill>
        <p:spPr bwMode="auto">
          <a:xfrm>
            <a:off x="0" y="1480829"/>
            <a:ext cx="3554413" cy="5075238"/>
          </a:xfrm>
          <a:prstGeom prst="rect">
            <a:avLst/>
          </a:prstGeom>
          <a:noFill/>
          <a:ln w="9525">
            <a:noFill/>
            <a:miter lim="800000"/>
            <a:headEnd/>
            <a:tailEnd/>
          </a:ln>
        </p:spPr>
      </p:pic>
      <p:pic>
        <p:nvPicPr>
          <p:cNvPr id="151555" name="Picture 3"/>
          <p:cNvPicPr>
            <a:picLocks noChangeAspect="1" noChangeArrowheads="1"/>
          </p:cNvPicPr>
          <p:nvPr/>
        </p:nvPicPr>
        <p:blipFill>
          <a:blip r:embed="rId3"/>
          <a:srcRect/>
          <a:stretch>
            <a:fillRect/>
          </a:stretch>
        </p:blipFill>
        <p:spPr bwMode="auto">
          <a:xfrm>
            <a:off x="3859499" y="1480829"/>
            <a:ext cx="4714875" cy="4429125"/>
          </a:xfrm>
          <a:prstGeom prst="rect">
            <a:avLst/>
          </a:prstGeom>
          <a:noFill/>
          <a:ln w="9525">
            <a:noFill/>
            <a:miter lim="800000"/>
            <a:headEnd/>
            <a:tailEnd/>
          </a:ln>
          <a:effectLst/>
        </p:spPr>
      </p:pic>
      <p:sp>
        <p:nvSpPr>
          <p:cNvPr id="5" name="CasellaDiTesto 4"/>
          <p:cNvSpPr txBox="1"/>
          <p:nvPr/>
        </p:nvSpPr>
        <p:spPr>
          <a:xfrm>
            <a:off x="3859499" y="5909954"/>
            <a:ext cx="4714875" cy="369332"/>
          </a:xfrm>
          <a:prstGeom prst="rect">
            <a:avLst/>
          </a:prstGeom>
          <a:noFill/>
        </p:spPr>
        <p:txBody>
          <a:bodyPr wrap="square" rtlCol="0">
            <a:spAutoFit/>
          </a:bodyPr>
          <a:lstStyle/>
          <a:p>
            <a:pPr algn="ctr"/>
            <a:r>
              <a:rPr lang="it-IT" dirty="0" err="1" smtClean="0"/>
              <a:t>Clusterizzazione</a:t>
            </a:r>
            <a:r>
              <a:rPr lang="it-IT" dirty="0" smtClean="0"/>
              <a:t> del suolo su base </a:t>
            </a:r>
            <a:r>
              <a:rPr lang="it-IT" dirty="0" err="1" smtClean="0"/>
              <a:t>tessiturale</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noChangeArrowheads="1"/>
          </p:cNvPicPr>
          <p:nvPr/>
        </p:nvPicPr>
        <p:blipFill>
          <a:blip r:embed="rId2"/>
          <a:srcRect/>
          <a:stretch>
            <a:fillRect/>
          </a:stretch>
        </p:blipFill>
        <p:spPr bwMode="auto">
          <a:xfrm>
            <a:off x="0" y="0"/>
            <a:ext cx="9144000" cy="6886575"/>
          </a:xfrm>
          <a:prstGeom prst="rect">
            <a:avLst/>
          </a:prstGeom>
          <a:noFill/>
          <a:ln w="9525">
            <a:noFill/>
            <a:miter lim="800000"/>
            <a:headEnd/>
            <a:tailEnd/>
          </a:ln>
        </p:spPr>
      </p:pic>
      <p:sp>
        <p:nvSpPr>
          <p:cNvPr id="112643" name="Text Box 3"/>
          <p:cNvSpPr txBox="1">
            <a:spLocks noChangeArrowheads="1"/>
          </p:cNvSpPr>
          <p:nvPr/>
        </p:nvSpPr>
        <p:spPr bwMode="auto">
          <a:xfrm>
            <a:off x="0" y="2743200"/>
            <a:ext cx="5181600" cy="1311275"/>
          </a:xfrm>
          <a:prstGeom prst="rect">
            <a:avLst/>
          </a:prstGeom>
          <a:noFill/>
          <a:ln w="9525">
            <a:noFill/>
            <a:miter lim="800000"/>
            <a:headEnd/>
            <a:tailEnd/>
          </a:ln>
          <a:effectLst/>
        </p:spPr>
        <p:txBody>
          <a:bodyPr>
            <a:spAutoFit/>
          </a:bodyPr>
          <a:lstStyle/>
          <a:p>
            <a:pPr algn="ctr">
              <a:spcBef>
                <a:spcPct val="50000"/>
              </a:spcBef>
              <a:defRPr/>
            </a:pPr>
            <a:r>
              <a:rPr lang="it-IT" sz="4000" i="1" dirty="0">
                <a:solidFill>
                  <a:schemeClr val="bg1"/>
                </a:solidFill>
                <a:effectLst>
                  <a:outerShdw blurRad="38100" dist="38100" dir="2700000" algn="tl">
                    <a:srgbClr val="C0C0C0"/>
                  </a:outerShdw>
                </a:effectLst>
              </a:rPr>
              <a:t>GRAZIE PER L’ATTENZIONE</a:t>
            </a:r>
          </a:p>
        </p:txBody>
      </p:sp>
      <p:pic>
        <p:nvPicPr>
          <p:cNvPr id="4" name="Picture 7"/>
          <p:cNvPicPr>
            <a:picLocks noChangeAspect="1" noChangeArrowheads="1"/>
          </p:cNvPicPr>
          <p:nvPr/>
        </p:nvPicPr>
        <p:blipFill>
          <a:blip r:embed="rId3"/>
          <a:srcRect/>
          <a:stretch>
            <a:fillRect/>
          </a:stretch>
        </p:blipFill>
        <p:spPr bwMode="auto">
          <a:xfrm>
            <a:off x="4557010" y="0"/>
            <a:ext cx="4565566" cy="690023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Modello Ersaf" ma:contentTypeID="0x010100FA5EF672D4CDE54FAE3B99E904ACE78B00BC2E128192B7434692400FD0E3E072AA" ma:contentTypeVersion="3" ma:contentTypeDescription="Modello Ersaf" ma:contentTypeScope="" ma:versionID="aadc1aa499bbcc7b86460dfcbf9bbf40">
  <xsd:schema xmlns:xsd="http://www.w3.org/2001/XMLSchema" xmlns:xs="http://www.w3.org/2001/XMLSchema" xmlns:p="http://schemas.microsoft.com/office/2006/metadata/properties" xmlns:ns2="5c4cbe5c-bb0c-4011-83ca-442b08e75f1d" targetNamespace="http://schemas.microsoft.com/office/2006/metadata/properties" ma:root="true" ma:fieldsID="de2067d975cc932122bb1fe267b25253" ns2:_="">
    <xsd:import namespace="5c4cbe5c-bb0c-4011-83ca-442b08e75f1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4cbe5c-bb0c-4011-83ca-442b08e75f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BE3B2D-FB73-496F-916F-A8DA003EE763}">
  <ds:schemaRefs>
    <ds:schemaRef ds:uri="http://schemas.microsoft.com/sharepoint/v3/contenttype/forms"/>
  </ds:schemaRefs>
</ds:datastoreItem>
</file>

<file path=customXml/itemProps2.xml><?xml version="1.0" encoding="utf-8"?>
<ds:datastoreItem xmlns:ds="http://schemas.openxmlformats.org/officeDocument/2006/customXml" ds:itemID="{B06CED51-66C3-4261-9A91-BB6101F68C98}">
  <ds:schemaRefs>
    <ds:schemaRef ds:uri="http://schemas.microsoft.com/office/infopath/2007/PartnerControls"/>
    <ds:schemaRef ds:uri="http://schemas.microsoft.com/office/2006/documentManagement/types"/>
    <ds:schemaRef ds:uri="http://schemas.microsoft.com/office/2006/metadata/properties"/>
    <ds:schemaRef ds:uri="5c4cbe5c-bb0c-4011-83ca-442b08e75f1d"/>
    <ds:schemaRef ds:uri="http://purl.org/dc/terms/"/>
    <ds:schemaRef ds:uri="http://schemas.openxmlformats.org/package/2006/metadata/core-properties"/>
    <ds:schemaRef ds:uri="http://purl.org/dc/dcmitype/"/>
    <ds:schemaRef ds:uri="http://www.w3.org/XML/1998/namespace"/>
    <ds:schemaRef ds:uri="http://purl.org/dc/elements/1.1/"/>
  </ds:schemaRefs>
</ds:datastoreItem>
</file>

<file path=customXml/itemProps3.xml><?xml version="1.0" encoding="utf-8"?>
<ds:datastoreItem xmlns:ds="http://schemas.openxmlformats.org/officeDocument/2006/customXml" ds:itemID="{E35798EC-8EE7-4186-BEAF-A5587B6082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4cbe5c-bb0c-4011-83ca-442b08e75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188</TotalTime>
  <Words>803</Words>
  <Application>Microsoft Office PowerPoint</Application>
  <PresentationFormat>Presentazione su schermo (4:3)</PresentationFormat>
  <Paragraphs>132</Paragraphs>
  <Slides>38</Slides>
  <Notes>2</Notes>
  <HiddenSlides>0</HiddenSlides>
  <MMClips>1</MMClips>
  <ScaleCrop>false</ScaleCrop>
  <HeadingPairs>
    <vt:vector size="6" baseType="variant">
      <vt:variant>
        <vt:lpstr>Tema</vt:lpstr>
      </vt:variant>
      <vt:variant>
        <vt:i4>2</vt:i4>
      </vt:variant>
      <vt:variant>
        <vt:lpstr>Server OLE incorporati</vt:lpstr>
      </vt:variant>
      <vt:variant>
        <vt:i4>1</vt:i4>
      </vt:variant>
      <vt:variant>
        <vt:lpstr>Titoli diapositive</vt:lpstr>
      </vt:variant>
      <vt:variant>
        <vt:i4>38</vt:i4>
      </vt:variant>
    </vt:vector>
  </HeadingPairs>
  <TitlesOfParts>
    <vt:vector size="41" baseType="lpstr">
      <vt:lpstr>Tema di Office</vt:lpstr>
      <vt:lpstr>1_Tema di Office</vt:lpstr>
      <vt:lpstr>Grafico</vt:lpstr>
      <vt:lpstr>Il ruolo della ricerca nel futuro della corilicoltura</vt:lpstr>
      <vt:lpstr>Confronto tra le superfici (ha) investite a nocciolo negli anni 2008 e 2018 nelle diverse regioni italiane (ISTAT, 2019) </vt:lpstr>
      <vt:lpstr>Corileti in alta Langa</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Cultivar diffuse nel Mondo</vt:lpstr>
      <vt:lpstr>Diapositiva 17</vt:lpstr>
      <vt:lpstr>Diapositiva 18</vt:lpstr>
      <vt:lpstr>Diapositiva 19</vt:lpstr>
      <vt:lpstr>Potatura meccanica</vt:lpstr>
      <vt:lpstr>Diapositiva 21</vt:lpstr>
      <vt:lpstr>Diapositiva 22</vt:lpstr>
      <vt:lpstr>Diapositiva 23</vt:lpstr>
      <vt:lpstr>Diapositiva 24</vt:lpstr>
      <vt:lpstr>Diapositiva 25</vt:lpstr>
      <vt:lpstr>Diapositiva 26</vt:lpstr>
      <vt:lpstr>Diapositiva 27</vt:lpstr>
      <vt:lpstr>Diapositiva 28</vt:lpstr>
      <vt:lpstr>Obiettivi del progetto</vt:lpstr>
      <vt:lpstr>Diapositiva 30</vt:lpstr>
      <vt:lpstr>Diapositiva 31</vt:lpstr>
      <vt:lpstr>Diapositiva 32</vt:lpstr>
      <vt:lpstr>Diapositiva 33</vt:lpstr>
      <vt:lpstr>Diapositiva 34</vt:lpstr>
      <vt:lpstr>Diapositiva 35</vt:lpstr>
      <vt:lpstr>Stima e controllo dei polloni</vt:lpstr>
      <vt:lpstr>Mappa di vigore di un corileto ottenuta dall’elaborazione di una foto area presa con  camera multispettrale. Le aree rosse sono quelle con il vigore vegetativo più basso, quelle verdi con il vigore più alto (mappa Studio Terradat). </vt:lpstr>
      <vt:lpstr>Diapositiva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PPTX 4-3 copertina e interna </dc:title>
  <dc:creator>Utente di Microsoft Office</dc:creator>
  <cp:lastModifiedBy>Ut1</cp:lastModifiedBy>
  <cp:revision>31</cp:revision>
  <dcterms:created xsi:type="dcterms:W3CDTF">2018-03-19T14:31:24Z</dcterms:created>
  <dcterms:modified xsi:type="dcterms:W3CDTF">2019-10-08T05:34:32Z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0x010100FA5EF672D4CDE54FAE3B99E904ACE78B00BC2E128192B7434692400FD0E3E072AA</vt:lpwstr>
  </property>
</Properties>
</file>