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45"/>
  </p:notesMasterIdLst>
  <p:handoutMasterIdLst>
    <p:handoutMasterId r:id="rId46"/>
  </p:handoutMasterIdLst>
  <p:sldIdLst>
    <p:sldId id="258" r:id="rId5"/>
    <p:sldId id="261" r:id="rId6"/>
    <p:sldId id="262" r:id="rId7"/>
    <p:sldId id="263" r:id="rId8"/>
    <p:sldId id="264" r:id="rId9"/>
    <p:sldId id="265" r:id="rId10"/>
    <p:sldId id="266" r:id="rId11"/>
    <p:sldId id="267" r:id="rId12"/>
    <p:sldId id="256" r:id="rId13"/>
    <p:sldId id="268" r:id="rId14"/>
    <p:sldId id="356" r:id="rId15"/>
    <p:sldId id="341" r:id="rId16"/>
    <p:sldId id="342" r:id="rId17"/>
    <p:sldId id="343" r:id="rId18"/>
    <p:sldId id="344" r:id="rId19"/>
    <p:sldId id="345" r:id="rId20"/>
    <p:sldId id="346" r:id="rId21"/>
    <p:sldId id="352" r:id="rId22"/>
    <p:sldId id="347" r:id="rId23"/>
    <p:sldId id="348" r:id="rId24"/>
    <p:sldId id="437" r:id="rId25"/>
    <p:sldId id="442" r:id="rId26"/>
    <p:sldId id="443" r:id="rId27"/>
    <p:sldId id="444" r:id="rId28"/>
    <p:sldId id="445" r:id="rId29"/>
    <p:sldId id="446" r:id="rId30"/>
    <p:sldId id="439" r:id="rId31"/>
    <p:sldId id="438" r:id="rId32"/>
    <p:sldId id="349" r:id="rId33"/>
    <p:sldId id="432" r:id="rId34"/>
    <p:sldId id="433" r:id="rId35"/>
    <p:sldId id="434" r:id="rId36"/>
    <p:sldId id="436" r:id="rId37"/>
    <p:sldId id="350" r:id="rId38"/>
    <p:sldId id="449" r:id="rId39"/>
    <p:sldId id="353" r:id="rId40"/>
    <p:sldId id="448" r:id="rId41"/>
    <p:sldId id="355" r:id="rId42"/>
    <p:sldId id="351" r:id="rId43"/>
    <p:sldId id="281" r:id="rId44"/>
  </p:sldIdLst>
  <p:sldSz cx="9144000" cy="6858000" type="screen4x3"/>
  <p:notesSz cx="6797675" cy="99266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43"/>
    <p:restoredTop sz="94674"/>
  </p:normalViewPr>
  <p:slideViewPr>
    <p:cSldViewPr snapToGrid="0" snapToObjects="1">
      <p:cViewPr varScale="1">
        <p:scale>
          <a:sx n="84" d="100"/>
          <a:sy n="84" d="100"/>
        </p:scale>
        <p:origin x="1302"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Foglio_di_lavoro_di_Microsoft_Excel1.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Foglio_di_lavoro_di_Microsoft_Excel2.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it-IT" sz="1900" b="1" dirty="0">
                <a:latin typeface="Comic Sans MS" panose="030F0702030302020204" pitchFamily="66" charset="0"/>
              </a:rPr>
              <a:t>Evoluzione superfici a nocciolo (2013=100)</a:t>
            </a:r>
            <a:r>
              <a:rPr lang="it-IT" dirty="0">
                <a:latin typeface="Comic Sans MS" panose="030F0702030302020204" pitchFamily="66" charset="0"/>
              </a:rPr>
              <a:t> </a:t>
            </a:r>
          </a:p>
        </c:rich>
      </c:tx>
      <c:layout/>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it-IT"/>
        </a:p>
      </c:txPr>
    </c:title>
    <c:autoTitleDeleted val="0"/>
    <c:plotArea>
      <c:layout/>
      <c:lineChart>
        <c:grouping val="standard"/>
        <c:varyColors val="0"/>
        <c:ser>
          <c:idx val="0"/>
          <c:order val="0"/>
          <c:tx>
            <c:strRef>
              <c:f>Foglio1!$F$26</c:f>
              <c:strCache>
                <c:ptCount val="1"/>
                <c:pt idx="0">
                  <c:v>Italia</c:v>
                </c:pt>
              </c:strCache>
            </c:strRef>
          </c:tx>
          <c:spPr>
            <a:ln w="44450" cap="rnd">
              <a:solidFill>
                <a:schemeClr val="accent1"/>
              </a:solidFill>
              <a:round/>
            </a:ln>
            <a:effectLst/>
          </c:spPr>
          <c:marker>
            <c:symbol val="circle"/>
            <c:size val="5"/>
            <c:spPr>
              <a:solidFill>
                <a:schemeClr val="accent1"/>
              </a:solidFill>
              <a:ln w="9525">
                <a:solidFill>
                  <a:schemeClr val="accent1"/>
                </a:solidFill>
              </a:ln>
              <a:effectLst/>
            </c:spPr>
          </c:marker>
          <c:dLbls>
            <c:dLbl>
              <c:idx val="4"/>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72C9-4990-BAD2-20BAF7341468}"/>
                </c:ex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it-IT"/>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Foglio1!$G$2:$K$2</c:f>
              <c:numCache>
                <c:formatCode>General</c:formatCode>
                <c:ptCount val="5"/>
                <c:pt idx="0">
                  <c:v>2013</c:v>
                </c:pt>
                <c:pt idx="1">
                  <c:v>2014</c:v>
                </c:pt>
                <c:pt idx="2">
                  <c:v>2015</c:v>
                </c:pt>
                <c:pt idx="3">
                  <c:v>2016</c:v>
                </c:pt>
                <c:pt idx="4">
                  <c:v>2017</c:v>
                </c:pt>
              </c:numCache>
            </c:numRef>
          </c:cat>
          <c:val>
            <c:numRef>
              <c:f>Foglio1!$G$26:$K$26</c:f>
              <c:numCache>
                <c:formatCode>0.0</c:formatCode>
                <c:ptCount val="5"/>
                <c:pt idx="0">
                  <c:v>100</c:v>
                </c:pt>
                <c:pt idx="1">
                  <c:v>100.93200296673616</c:v>
                </c:pt>
                <c:pt idx="2">
                  <c:v>101.05654990973845</c:v>
                </c:pt>
                <c:pt idx="3">
                  <c:v>105.02525923956394</c:v>
                </c:pt>
                <c:pt idx="4">
                  <c:v>111.88373752781315</c:v>
                </c:pt>
              </c:numCache>
            </c:numRef>
          </c:val>
          <c:smooth val="0"/>
          <c:extLst xmlns:c16r2="http://schemas.microsoft.com/office/drawing/2015/06/chart">
            <c:ext xmlns:c16="http://schemas.microsoft.com/office/drawing/2014/chart" uri="{C3380CC4-5D6E-409C-BE32-E72D297353CC}">
              <c16:uniqueId val="{00000001-72C9-4990-BAD2-20BAF7341468}"/>
            </c:ext>
          </c:extLst>
        </c:ser>
        <c:ser>
          <c:idx val="1"/>
          <c:order val="1"/>
          <c:tx>
            <c:strRef>
              <c:f>Foglio1!$F$27</c:f>
              <c:strCache>
                <c:ptCount val="1"/>
                <c:pt idx="0">
                  <c:v>Turchia</c:v>
                </c:pt>
              </c:strCache>
            </c:strRef>
          </c:tx>
          <c:spPr>
            <a:ln w="44450" cap="rnd">
              <a:solidFill>
                <a:schemeClr val="accent2"/>
              </a:solidFill>
              <a:round/>
            </a:ln>
            <a:effectLst/>
          </c:spPr>
          <c:marker>
            <c:symbol val="circle"/>
            <c:size val="5"/>
            <c:spPr>
              <a:solidFill>
                <a:schemeClr val="accent2"/>
              </a:solidFill>
              <a:ln w="9525">
                <a:solidFill>
                  <a:schemeClr val="accent2"/>
                </a:solidFill>
              </a:ln>
              <a:effectLst/>
            </c:spPr>
          </c:marker>
          <c:dLbls>
            <c:dLbl>
              <c:idx val="4"/>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72C9-4990-BAD2-20BAF7341468}"/>
                </c:ex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it-IT"/>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Foglio1!$G$2:$K$2</c:f>
              <c:numCache>
                <c:formatCode>General</c:formatCode>
                <c:ptCount val="5"/>
                <c:pt idx="0">
                  <c:v>2013</c:v>
                </c:pt>
                <c:pt idx="1">
                  <c:v>2014</c:v>
                </c:pt>
                <c:pt idx="2">
                  <c:v>2015</c:v>
                </c:pt>
                <c:pt idx="3">
                  <c:v>2016</c:v>
                </c:pt>
                <c:pt idx="4">
                  <c:v>2017</c:v>
                </c:pt>
              </c:numCache>
            </c:numRef>
          </c:cat>
          <c:val>
            <c:numRef>
              <c:f>Foglio1!$G$27:$K$27</c:f>
              <c:numCache>
                <c:formatCode>0.0</c:formatCode>
                <c:ptCount val="5"/>
                <c:pt idx="0">
                  <c:v>100</c:v>
                </c:pt>
                <c:pt idx="1">
                  <c:v>100.17988123105035</c:v>
                </c:pt>
                <c:pt idx="2">
                  <c:v>102.74981597676691</c:v>
                </c:pt>
                <c:pt idx="3">
                  <c:v>103.40070201017275</c:v>
                </c:pt>
                <c:pt idx="4">
                  <c:v>103.92803804014665</c:v>
                </c:pt>
              </c:numCache>
            </c:numRef>
          </c:val>
          <c:smooth val="0"/>
          <c:extLst xmlns:c16r2="http://schemas.microsoft.com/office/drawing/2015/06/chart">
            <c:ext xmlns:c16="http://schemas.microsoft.com/office/drawing/2014/chart" uri="{C3380CC4-5D6E-409C-BE32-E72D297353CC}">
              <c16:uniqueId val="{00000003-72C9-4990-BAD2-20BAF7341468}"/>
            </c:ext>
          </c:extLst>
        </c:ser>
        <c:ser>
          <c:idx val="2"/>
          <c:order val="2"/>
          <c:tx>
            <c:strRef>
              <c:f>Foglio1!$F$28</c:f>
              <c:strCache>
                <c:ptCount val="1"/>
                <c:pt idx="0">
                  <c:v>Mondo</c:v>
                </c:pt>
              </c:strCache>
            </c:strRef>
          </c:tx>
          <c:spPr>
            <a:ln w="44450" cap="rnd">
              <a:solidFill>
                <a:schemeClr val="accent3"/>
              </a:solidFill>
              <a:round/>
            </a:ln>
            <a:effectLst/>
          </c:spPr>
          <c:marker>
            <c:symbol val="circle"/>
            <c:size val="5"/>
            <c:spPr>
              <a:solidFill>
                <a:schemeClr val="accent3"/>
              </a:solidFill>
              <a:ln w="9525">
                <a:solidFill>
                  <a:schemeClr val="accent3"/>
                </a:solidFill>
              </a:ln>
              <a:effectLst/>
            </c:spPr>
          </c:marker>
          <c:dLbls>
            <c:dLbl>
              <c:idx val="4"/>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72C9-4990-BAD2-20BAF7341468}"/>
                </c:ex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it-IT"/>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Foglio1!$G$2:$K$2</c:f>
              <c:numCache>
                <c:formatCode>General</c:formatCode>
                <c:ptCount val="5"/>
                <c:pt idx="0">
                  <c:v>2013</c:v>
                </c:pt>
                <c:pt idx="1">
                  <c:v>2014</c:v>
                </c:pt>
                <c:pt idx="2">
                  <c:v>2015</c:v>
                </c:pt>
                <c:pt idx="3">
                  <c:v>2016</c:v>
                </c:pt>
                <c:pt idx="4">
                  <c:v>2017</c:v>
                </c:pt>
              </c:numCache>
            </c:numRef>
          </c:cat>
          <c:val>
            <c:numRef>
              <c:f>Foglio1!$G$28:$K$28</c:f>
              <c:numCache>
                <c:formatCode>0.0</c:formatCode>
                <c:ptCount val="5"/>
                <c:pt idx="0">
                  <c:v>100</c:v>
                </c:pt>
                <c:pt idx="1">
                  <c:v>99.963059378103054</c:v>
                </c:pt>
                <c:pt idx="2">
                  <c:v>105.56556249990135</c:v>
                </c:pt>
                <c:pt idx="3">
                  <c:v>104.92320613024884</c:v>
                </c:pt>
                <c:pt idx="4">
                  <c:v>106.12077688969434</c:v>
                </c:pt>
              </c:numCache>
            </c:numRef>
          </c:val>
          <c:smooth val="0"/>
          <c:extLst xmlns:c16r2="http://schemas.microsoft.com/office/drawing/2015/06/chart">
            <c:ext xmlns:c16="http://schemas.microsoft.com/office/drawing/2014/chart" uri="{C3380CC4-5D6E-409C-BE32-E72D297353CC}">
              <c16:uniqueId val="{00000005-72C9-4990-BAD2-20BAF7341468}"/>
            </c:ext>
          </c:extLst>
        </c:ser>
        <c:dLbls>
          <c:showLegendKey val="0"/>
          <c:showVal val="0"/>
          <c:showCatName val="0"/>
          <c:showSerName val="0"/>
          <c:showPercent val="0"/>
          <c:showBubbleSize val="0"/>
        </c:dLbls>
        <c:marker val="1"/>
        <c:smooth val="0"/>
        <c:axId val="160868944"/>
        <c:axId val="160869328"/>
      </c:lineChart>
      <c:catAx>
        <c:axId val="160868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crossAx val="160869328"/>
        <c:crosses val="autoZero"/>
        <c:auto val="1"/>
        <c:lblAlgn val="ctr"/>
        <c:lblOffset val="100"/>
        <c:noMultiLvlLbl val="0"/>
      </c:catAx>
      <c:valAx>
        <c:axId val="160869328"/>
        <c:scaling>
          <c:orientation val="minMax"/>
          <c:min val="95"/>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crossAx val="160868944"/>
        <c:crosses val="autoZero"/>
        <c:crossBetween val="between"/>
        <c:majorUnit val="10"/>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chart>
  <c:spPr>
    <a:noFill/>
    <a:ln>
      <a:noFill/>
    </a:ln>
    <a:effectLst/>
  </c:spPr>
  <c:txPr>
    <a:bodyPr/>
    <a:lstStyle/>
    <a:p>
      <a:pPr>
        <a:defRPr sz="1400" baseline="0"/>
      </a:pPr>
      <a:endParaRPr lang="it-IT"/>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60" b="1" i="0" u="none" strike="noStrike" kern="1200" spc="0" baseline="0">
                <a:solidFill>
                  <a:schemeClr val="tx1">
                    <a:lumMod val="65000"/>
                    <a:lumOff val="35000"/>
                  </a:schemeClr>
                </a:solidFill>
                <a:latin typeface="+mn-lt"/>
                <a:ea typeface="+mn-ea"/>
                <a:cs typeface="+mn-cs"/>
              </a:defRPr>
            </a:pPr>
            <a:r>
              <a:rPr lang="it-IT" sz="1900" b="1" dirty="0"/>
              <a:t>Evoluzione produzioni nocciolo (2013=100) </a:t>
            </a:r>
          </a:p>
        </c:rich>
      </c:tx>
      <c:layout/>
      <c:overlay val="0"/>
      <c:spPr>
        <a:noFill/>
        <a:ln>
          <a:noFill/>
        </a:ln>
        <a:effectLst/>
      </c:spPr>
      <c:txPr>
        <a:bodyPr rot="0" spcFirstLastPara="1" vertOverflow="ellipsis" vert="horz" wrap="square" anchor="ctr" anchorCtr="1"/>
        <a:lstStyle/>
        <a:p>
          <a:pPr>
            <a:defRPr sz="1560" b="1" i="0" u="none" strike="noStrike" kern="1200" spc="0" baseline="0">
              <a:solidFill>
                <a:schemeClr val="tx1">
                  <a:lumMod val="65000"/>
                  <a:lumOff val="35000"/>
                </a:schemeClr>
              </a:solidFill>
              <a:latin typeface="+mn-lt"/>
              <a:ea typeface="+mn-ea"/>
              <a:cs typeface="+mn-cs"/>
            </a:defRPr>
          </a:pPr>
          <a:endParaRPr lang="it-IT"/>
        </a:p>
      </c:txPr>
    </c:title>
    <c:autoTitleDeleted val="0"/>
    <c:plotArea>
      <c:layout/>
      <c:lineChart>
        <c:grouping val="standard"/>
        <c:varyColors val="0"/>
        <c:ser>
          <c:idx val="0"/>
          <c:order val="0"/>
          <c:tx>
            <c:strRef>
              <c:f>Foglio1!$F$26</c:f>
              <c:strCache>
                <c:ptCount val="1"/>
                <c:pt idx="0">
                  <c:v>Italia</c:v>
                </c:pt>
              </c:strCache>
            </c:strRef>
          </c:tx>
          <c:spPr>
            <a:ln w="44450" cap="rnd">
              <a:solidFill>
                <a:schemeClr val="accent1"/>
              </a:solidFill>
              <a:round/>
            </a:ln>
            <a:effectLst/>
          </c:spPr>
          <c:marker>
            <c:symbol val="circle"/>
            <c:size val="5"/>
            <c:spPr>
              <a:solidFill>
                <a:schemeClr val="accent1"/>
              </a:solidFill>
              <a:ln w="9525">
                <a:solidFill>
                  <a:schemeClr val="accent1"/>
                </a:solidFill>
              </a:ln>
              <a:effectLst/>
            </c:spPr>
          </c:marker>
          <c:dLbls>
            <c:dLbl>
              <c:idx val="4"/>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07FB-416E-98D3-3065163F8CF5}"/>
                </c:ex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300" b="0" i="0" u="none" strike="noStrike" kern="1200" baseline="0">
                    <a:solidFill>
                      <a:schemeClr val="tx1">
                        <a:lumMod val="75000"/>
                        <a:lumOff val="25000"/>
                      </a:schemeClr>
                    </a:solidFill>
                    <a:latin typeface="+mn-lt"/>
                    <a:ea typeface="+mn-ea"/>
                    <a:cs typeface="+mn-cs"/>
                  </a:defRPr>
                </a:pPr>
                <a:endParaRPr lang="it-IT"/>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Foglio1!$G$2:$K$2</c:f>
              <c:numCache>
                <c:formatCode>General</c:formatCode>
                <c:ptCount val="5"/>
                <c:pt idx="0">
                  <c:v>2013</c:v>
                </c:pt>
                <c:pt idx="1">
                  <c:v>2014</c:v>
                </c:pt>
                <c:pt idx="2">
                  <c:v>2015</c:v>
                </c:pt>
                <c:pt idx="3">
                  <c:v>2016</c:v>
                </c:pt>
                <c:pt idx="4">
                  <c:v>2017</c:v>
                </c:pt>
              </c:numCache>
            </c:numRef>
          </c:cat>
          <c:val>
            <c:numRef>
              <c:f>Foglio1!$G$30:$K$30</c:f>
              <c:numCache>
                <c:formatCode>0.0</c:formatCode>
                <c:ptCount val="5"/>
                <c:pt idx="0">
                  <c:v>100</c:v>
                </c:pt>
                <c:pt idx="1">
                  <c:v>66.982689747004002</c:v>
                </c:pt>
                <c:pt idx="2">
                  <c:v>90.229027962716373</c:v>
                </c:pt>
                <c:pt idx="3">
                  <c:v>107.03240124278739</c:v>
                </c:pt>
                <c:pt idx="4">
                  <c:v>116.53883710608078</c:v>
                </c:pt>
              </c:numCache>
            </c:numRef>
          </c:val>
          <c:smooth val="0"/>
          <c:extLst xmlns:c16r2="http://schemas.microsoft.com/office/drawing/2015/06/chart">
            <c:ext xmlns:c16="http://schemas.microsoft.com/office/drawing/2014/chart" uri="{C3380CC4-5D6E-409C-BE32-E72D297353CC}">
              <c16:uniqueId val="{00000001-07FB-416E-98D3-3065163F8CF5}"/>
            </c:ext>
          </c:extLst>
        </c:ser>
        <c:ser>
          <c:idx val="1"/>
          <c:order val="1"/>
          <c:tx>
            <c:strRef>
              <c:f>Foglio1!$F$27</c:f>
              <c:strCache>
                <c:ptCount val="1"/>
                <c:pt idx="0">
                  <c:v>Turchia</c:v>
                </c:pt>
              </c:strCache>
            </c:strRef>
          </c:tx>
          <c:spPr>
            <a:ln w="44450" cap="rnd">
              <a:solidFill>
                <a:schemeClr val="accent2"/>
              </a:solidFill>
              <a:round/>
            </a:ln>
            <a:effectLst/>
          </c:spPr>
          <c:marker>
            <c:symbol val="circle"/>
            <c:size val="5"/>
            <c:spPr>
              <a:solidFill>
                <a:schemeClr val="accent2"/>
              </a:solidFill>
              <a:ln w="9525">
                <a:solidFill>
                  <a:schemeClr val="accent2"/>
                </a:solidFill>
              </a:ln>
              <a:effectLst/>
            </c:spPr>
          </c:marker>
          <c:dLbls>
            <c:dLbl>
              <c:idx val="4"/>
              <c:layout>
                <c:manualLayout>
                  <c:x val="-6.1643842265543761E-3"/>
                  <c:y val="-3.12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07FB-416E-98D3-3065163F8CF5}"/>
                </c:ex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300" b="0" i="0" u="none" strike="noStrike" kern="1200" baseline="0">
                    <a:solidFill>
                      <a:schemeClr val="tx1">
                        <a:lumMod val="75000"/>
                        <a:lumOff val="25000"/>
                      </a:schemeClr>
                    </a:solidFill>
                    <a:latin typeface="+mn-lt"/>
                    <a:ea typeface="+mn-ea"/>
                    <a:cs typeface="+mn-cs"/>
                  </a:defRPr>
                </a:pPr>
                <a:endParaRPr lang="it-IT"/>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Foglio1!$G$2:$K$2</c:f>
              <c:numCache>
                <c:formatCode>General</c:formatCode>
                <c:ptCount val="5"/>
                <c:pt idx="0">
                  <c:v>2013</c:v>
                </c:pt>
                <c:pt idx="1">
                  <c:v>2014</c:v>
                </c:pt>
                <c:pt idx="2">
                  <c:v>2015</c:v>
                </c:pt>
                <c:pt idx="3">
                  <c:v>2016</c:v>
                </c:pt>
                <c:pt idx="4">
                  <c:v>2017</c:v>
                </c:pt>
              </c:numCache>
            </c:numRef>
          </c:cat>
          <c:val>
            <c:numRef>
              <c:f>Foglio1!$G$31:$K$31</c:f>
              <c:numCache>
                <c:formatCode>0.0</c:formatCode>
                <c:ptCount val="5"/>
                <c:pt idx="0">
                  <c:v>100</c:v>
                </c:pt>
                <c:pt idx="1">
                  <c:v>81.967213114754102</c:v>
                </c:pt>
                <c:pt idx="2">
                  <c:v>117.66848816029143</c:v>
                </c:pt>
                <c:pt idx="3">
                  <c:v>76.502732240437155</c:v>
                </c:pt>
                <c:pt idx="4">
                  <c:v>122.95081967213115</c:v>
                </c:pt>
              </c:numCache>
            </c:numRef>
          </c:val>
          <c:smooth val="0"/>
          <c:extLst xmlns:c16r2="http://schemas.microsoft.com/office/drawing/2015/06/chart">
            <c:ext xmlns:c16="http://schemas.microsoft.com/office/drawing/2014/chart" uri="{C3380CC4-5D6E-409C-BE32-E72D297353CC}">
              <c16:uniqueId val="{00000003-07FB-416E-98D3-3065163F8CF5}"/>
            </c:ext>
          </c:extLst>
        </c:ser>
        <c:ser>
          <c:idx val="2"/>
          <c:order val="2"/>
          <c:tx>
            <c:strRef>
              <c:f>Foglio1!$F$28</c:f>
              <c:strCache>
                <c:ptCount val="1"/>
                <c:pt idx="0">
                  <c:v>Mondo</c:v>
                </c:pt>
              </c:strCache>
            </c:strRef>
          </c:tx>
          <c:spPr>
            <a:ln w="44450" cap="rnd">
              <a:solidFill>
                <a:schemeClr val="accent3"/>
              </a:solidFill>
              <a:round/>
            </a:ln>
            <a:effectLst/>
          </c:spPr>
          <c:marker>
            <c:symbol val="circle"/>
            <c:size val="5"/>
            <c:spPr>
              <a:solidFill>
                <a:schemeClr val="accent3"/>
              </a:solidFill>
              <a:ln w="9525">
                <a:solidFill>
                  <a:schemeClr val="accent3"/>
                </a:solidFill>
              </a:ln>
              <a:effectLst/>
            </c:spPr>
          </c:marker>
          <c:dLbls>
            <c:dLbl>
              <c:idx val="4"/>
              <c:layout>
                <c:manualLayout>
                  <c:x val="-1.9444506465808052E-2"/>
                  <c:y val="7.291658464566923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07FB-416E-98D3-3065163F8CF5}"/>
                </c:ex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300" b="0" i="0" u="none" strike="noStrike" kern="1200" baseline="0">
                    <a:solidFill>
                      <a:schemeClr val="tx1">
                        <a:lumMod val="75000"/>
                        <a:lumOff val="25000"/>
                      </a:schemeClr>
                    </a:solidFill>
                    <a:latin typeface="+mn-lt"/>
                    <a:ea typeface="+mn-ea"/>
                    <a:cs typeface="+mn-cs"/>
                  </a:defRPr>
                </a:pPr>
                <a:endParaRPr lang="it-IT"/>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Foglio1!$G$2:$K$2</c:f>
              <c:numCache>
                <c:formatCode>General</c:formatCode>
                <c:ptCount val="5"/>
                <c:pt idx="0">
                  <c:v>2013</c:v>
                </c:pt>
                <c:pt idx="1">
                  <c:v>2014</c:v>
                </c:pt>
                <c:pt idx="2">
                  <c:v>2015</c:v>
                </c:pt>
                <c:pt idx="3">
                  <c:v>2016</c:v>
                </c:pt>
                <c:pt idx="4">
                  <c:v>2017</c:v>
                </c:pt>
              </c:numCache>
            </c:numRef>
          </c:cat>
          <c:val>
            <c:numRef>
              <c:f>Foglio1!$G$32:$K$32</c:f>
              <c:numCache>
                <c:formatCode>0.0</c:formatCode>
                <c:ptCount val="5"/>
                <c:pt idx="0">
                  <c:v>100</c:v>
                </c:pt>
                <c:pt idx="1">
                  <c:v>81.48314270763251</c:v>
                </c:pt>
                <c:pt idx="2">
                  <c:v>107.80720064864494</c:v>
                </c:pt>
                <c:pt idx="3">
                  <c:v>86.036883054151502</c:v>
                </c:pt>
                <c:pt idx="4">
                  <c:v>115.71848350498273</c:v>
                </c:pt>
              </c:numCache>
            </c:numRef>
          </c:val>
          <c:smooth val="0"/>
          <c:extLst xmlns:c16r2="http://schemas.microsoft.com/office/drawing/2015/06/chart">
            <c:ext xmlns:c16="http://schemas.microsoft.com/office/drawing/2014/chart" uri="{C3380CC4-5D6E-409C-BE32-E72D297353CC}">
              <c16:uniqueId val="{00000005-07FB-416E-98D3-3065163F8CF5}"/>
            </c:ext>
          </c:extLst>
        </c:ser>
        <c:dLbls>
          <c:showLegendKey val="0"/>
          <c:showVal val="0"/>
          <c:showCatName val="0"/>
          <c:showSerName val="0"/>
          <c:showPercent val="0"/>
          <c:showBubbleSize val="0"/>
        </c:dLbls>
        <c:marker val="1"/>
        <c:smooth val="0"/>
        <c:axId val="162171448"/>
        <c:axId val="162171832"/>
      </c:lineChart>
      <c:catAx>
        <c:axId val="162171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it-IT"/>
          </a:p>
        </c:txPr>
        <c:crossAx val="162171832"/>
        <c:crosses val="autoZero"/>
        <c:auto val="1"/>
        <c:lblAlgn val="ctr"/>
        <c:lblOffset val="100"/>
        <c:noMultiLvlLbl val="0"/>
      </c:catAx>
      <c:valAx>
        <c:axId val="162171832"/>
        <c:scaling>
          <c:orientation val="minMax"/>
          <c:max val="130"/>
          <c:min val="6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it-IT"/>
          </a:p>
        </c:txPr>
        <c:crossAx val="162171448"/>
        <c:crosses val="autoZero"/>
        <c:crossBetween val="between"/>
        <c:majorUnit val="30"/>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chart>
  <c:spPr>
    <a:noFill/>
    <a:ln>
      <a:noFill/>
    </a:ln>
    <a:effectLst/>
  </c:spPr>
  <c:txPr>
    <a:bodyPr/>
    <a:lstStyle/>
    <a:p>
      <a:pPr>
        <a:defRPr sz="1300"/>
      </a:pPr>
      <a:endParaRPr lang="it-IT"/>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0.86649</cdr:x>
      <cdr:y>0.1927</cdr:y>
    </cdr:from>
    <cdr:to>
      <cdr:x>0.98638</cdr:x>
      <cdr:y>0.28398</cdr:y>
    </cdr:to>
    <cdr:sp macro="" textlink="">
      <cdr:nvSpPr>
        <cdr:cNvPr id="2" name="Rettangolo arrotondato 1"/>
        <cdr:cNvSpPr/>
      </cdr:nvSpPr>
      <cdr:spPr>
        <a:xfrm xmlns:a="http://schemas.openxmlformats.org/drawingml/2006/main">
          <a:off x="5384800" y="804334"/>
          <a:ext cx="745066" cy="381000"/>
        </a:xfrm>
        <a:prstGeom xmlns:a="http://schemas.openxmlformats.org/drawingml/2006/main" prst="roundRect">
          <a:avLst/>
        </a:prstGeom>
        <a:noFill xmlns:a="http://schemas.openxmlformats.org/drawingml/2006/main"/>
        <a:ln xmlns:a="http://schemas.openxmlformats.org/drawingml/2006/main" w="381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it-IT"/>
        </a:p>
      </cdr:txBody>
    </cdr:sp>
  </cdr:relSizeAnchor>
</c:userShapes>
</file>

<file path=ppt/drawings/drawing2.xml><?xml version="1.0" encoding="utf-8"?>
<c:userShapes xmlns:c="http://schemas.openxmlformats.org/drawingml/2006/chart">
  <cdr:relSizeAnchor xmlns:cdr="http://schemas.openxmlformats.org/drawingml/2006/chartDrawing">
    <cdr:from>
      <cdr:x>0.89863</cdr:x>
      <cdr:y>0.225</cdr:y>
    </cdr:from>
    <cdr:to>
      <cdr:x>0.98082</cdr:x>
      <cdr:y>0.29375</cdr:y>
    </cdr:to>
    <cdr:sp macro="" textlink="">
      <cdr:nvSpPr>
        <cdr:cNvPr id="2" name="Rettangolo arrotondato 1"/>
        <cdr:cNvSpPr/>
      </cdr:nvSpPr>
      <cdr:spPr>
        <a:xfrm xmlns:a="http://schemas.openxmlformats.org/drawingml/2006/main">
          <a:off x="5554134" y="914400"/>
          <a:ext cx="508000" cy="279400"/>
        </a:xfrm>
        <a:prstGeom xmlns:a="http://schemas.openxmlformats.org/drawingml/2006/main" prst="roundRect">
          <a:avLst/>
        </a:prstGeom>
        <a:noFill xmlns:a="http://schemas.openxmlformats.org/drawingml/2006/main"/>
        <a:ln xmlns:a="http://schemas.openxmlformats.org/drawingml/2006/main" w="38100">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it-IT"/>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EE0BFFD7-E1A3-4C64-B86B-A91968AB628A}" type="datetimeFigureOut">
              <a:rPr lang="it-IT" smtClean="0"/>
              <a:t>07/10/2019</a:t>
            </a:fld>
            <a:endParaRPr lang="it-IT"/>
          </a:p>
        </p:txBody>
      </p:sp>
      <p:sp>
        <p:nvSpPr>
          <p:cNvPr id="4" name="Segnaposto piè di pagina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A92D4A62-E351-44BD-BAF1-ABE797386E73}" type="slidenum">
              <a:rPr lang="it-IT" smtClean="0"/>
              <a:t>‹N›</a:t>
            </a:fld>
            <a:endParaRPr lang="it-IT"/>
          </a:p>
        </p:txBody>
      </p:sp>
    </p:spTree>
    <p:extLst>
      <p:ext uri="{BB962C8B-B14F-4D97-AF65-F5344CB8AC3E}">
        <p14:creationId xmlns:p14="http://schemas.microsoft.com/office/powerpoint/2010/main" val="76518366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C3A1178-6FD7-4363-AB9A-E15965CFBD53}" type="datetimeFigureOut">
              <a:rPr lang="it-IT" smtClean="0"/>
              <a:t>07/10/2019</a:t>
            </a:fld>
            <a:endParaRPr lang="it-IT"/>
          </a:p>
        </p:txBody>
      </p:sp>
      <p:sp>
        <p:nvSpPr>
          <p:cNvPr id="4" name="Segnaposto immagine diapositiva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BE60D04-E885-4DE4-AA1A-8F1C457C43D3}" type="slidenum">
              <a:rPr lang="it-IT" smtClean="0"/>
              <a:t>‹N›</a:t>
            </a:fld>
            <a:endParaRPr lang="it-IT"/>
          </a:p>
        </p:txBody>
      </p:sp>
    </p:spTree>
    <p:extLst>
      <p:ext uri="{BB962C8B-B14F-4D97-AF65-F5344CB8AC3E}">
        <p14:creationId xmlns:p14="http://schemas.microsoft.com/office/powerpoint/2010/main" val="166972971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4339"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39940"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9C1EFB6-C001-4D92-BCB7-F2B99ABE03DF}" type="slidenum">
              <a:rPr lang="it-IT" smtClean="0"/>
              <a:pPr fontAlgn="base">
                <a:spcBef>
                  <a:spcPct val="0"/>
                </a:spcBef>
                <a:spcAft>
                  <a:spcPct val="0"/>
                </a:spcAft>
                <a:defRPr/>
              </a:pPr>
              <a:t>1</a:t>
            </a:fld>
            <a:endParaRPr lang="it-IT"/>
          </a:p>
        </p:txBody>
      </p:sp>
      <p:sp>
        <p:nvSpPr>
          <p:cNvPr id="2" name="Segnaposto piè di pagina 1"/>
          <p:cNvSpPr>
            <a:spLocks noGrp="1"/>
          </p:cNvSpPr>
          <p:nvPr>
            <p:ph type="ftr" sz="quarter" idx="10"/>
          </p:nvPr>
        </p:nvSpPr>
        <p:spPr/>
        <p:txBody>
          <a:bodyPr/>
          <a:lstStyle/>
          <a:p>
            <a:endParaRPr lang="it-IT"/>
          </a:p>
        </p:txBody>
      </p:sp>
    </p:spTree>
    <p:extLst>
      <p:ext uri="{BB962C8B-B14F-4D97-AF65-F5344CB8AC3E}">
        <p14:creationId xmlns:p14="http://schemas.microsoft.com/office/powerpoint/2010/main" val="2733061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spect="1" noTextEdit="1"/>
          </p:cNvSpPr>
          <p:nvPr>
            <p:ph type="sldImg"/>
          </p:nvPr>
        </p:nvSpPr>
        <p:spPr bwMode="auto">
          <a:noFill/>
          <a:ln>
            <a:solidFill>
              <a:srgbClr val="000000"/>
            </a:solidFill>
            <a:miter lim="800000"/>
            <a:headEnd/>
            <a:tailEnd/>
          </a:ln>
        </p:spPr>
      </p:sp>
      <p:sp>
        <p:nvSpPr>
          <p:cNvPr id="15363"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2" name="Segnaposto piè di pagina 1"/>
          <p:cNvSpPr>
            <a:spLocks noGrp="1"/>
          </p:cNvSpPr>
          <p:nvPr>
            <p:ph type="ftr" sz="quarter" idx="10"/>
          </p:nvPr>
        </p:nvSpPr>
        <p:spPr/>
        <p:txBody>
          <a:bodyPr/>
          <a:lstStyle/>
          <a:p>
            <a:endParaRPr lang="it-IT"/>
          </a:p>
        </p:txBody>
      </p:sp>
    </p:spTree>
    <p:extLst>
      <p:ext uri="{BB962C8B-B14F-4D97-AF65-F5344CB8AC3E}">
        <p14:creationId xmlns:p14="http://schemas.microsoft.com/office/powerpoint/2010/main" val="477288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TextEdit="1"/>
          </p:cNvSpPr>
          <p:nvPr>
            <p:ph type="sldImg"/>
          </p:nvPr>
        </p:nvSpPr>
        <p:spPr bwMode="auto">
          <a:noFill/>
          <a:ln>
            <a:solidFill>
              <a:srgbClr val="000000"/>
            </a:solidFill>
            <a:miter lim="800000"/>
            <a:headEnd/>
            <a:tailEnd/>
          </a:ln>
        </p:spPr>
      </p:sp>
      <p:sp>
        <p:nvSpPr>
          <p:cNvPr id="16387"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2" name="Segnaposto piè di pagina 1"/>
          <p:cNvSpPr>
            <a:spLocks noGrp="1"/>
          </p:cNvSpPr>
          <p:nvPr>
            <p:ph type="ftr" sz="quarter" idx="10"/>
          </p:nvPr>
        </p:nvSpPr>
        <p:spPr/>
        <p:txBody>
          <a:bodyPr/>
          <a:lstStyle/>
          <a:p>
            <a:endParaRPr lang="it-IT"/>
          </a:p>
        </p:txBody>
      </p:sp>
    </p:spTree>
    <p:extLst>
      <p:ext uri="{BB962C8B-B14F-4D97-AF65-F5344CB8AC3E}">
        <p14:creationId xmlns:p14="http://schemas.microsoft.com/office/powerpoint/2010/main" val="3412094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9BE60D04-E885-4DE4-AA1A-8F1C457C43D3}" type="slidenum">
              <a:rPr lang="it-IT" smtClean="0"/>
              <a:t>21</a:t>
            </a:fld>
            <a:endParaRPr lang="it-IT"/>
          </a:p>
        </p:txBody>
      </p:sp>
      <p:sp>
        <p:nvSpPr>
          <p:cNvPr id="5" name="Segnaposto piè di pagina 4"/>
          <p:cNvSpPr>
            <a:spLocks noGrp="1"/>
          </p:cNvSpPr>
          <p:nvPr>
            <p:ph type="ftr" sz="quarter" idx="11"/>
          </p:nvPr>
        </p:nvSpPr>
        <p:spPr/>
        <p:txBody>
          <a:bodyPr/>
          <a:lstStyle/>
          <a:p>
            <a:endParaRPr lang="it-IT"/>
          </a:p>
        </p:txBody>
      </p:sp>
    </p:spTree>
    <p:extLst>
      <p:ext uri="{BB962C8B-B14F-4D97-AF65-F5344CB8AC3E}">
        <p14:creationId xmlns:p14="http://schemas.microsoft.com/office/powerpoint/2010/main" val="614256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9BE60D04-E885-4DE4-AA1A-8F1C457C43D3}" type="slidenum">
              <a:rPr lang="it-IT" smtClean="0"/>
              <a:t>32</a:t>
            </a:fld>
            <a:endParaRPr lang="it-IT"/>
          </a:p>
        </p:txBody>
      </p:sp>
      <p:sp>
        <p:nvSpPr>
          <p:cNvPr id="5" name="Segnaposto piè di pagina 4"/>
          <p:cNvSpPr>
            <a:spLocks noGrp="1"/>
          </p:cNvSpPr>
          <p:nvPr>
            <p:ph type="ftr" sz="quarter" idx="10"/>
          </p:nvPr>
        </p:nvSpPr>
        <p:spPr/>
        <p:txBody>
          <a:bodyPr/>
          <a:lstStyle/>
          <a:p>
            <a:endParaRPr lang="it-IT"/>
          </a:p>
        </p:txBody>
      </p:sp>
    </p:spTree>
    <p:extLst>
      <p:ext uri="{BB962C8B-B14F-4D97-AF65-F5344CB8AC3E}">
        <p14:creationId xmlns:p14="http://schemas.microsoft.com/office/powerpoint/2010/main" val="3372434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843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74756"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68A7812-6218-418D-A442-D21BE27B66CF}" type="slidenum">
              <a:rPr lang="it-IT" smtClean="0"/>
              <a:pPr fontAlgn="base">
                <a:spcBef>
                  <a:spcPct val="0"/>
                </a:spcBef>
                <a:spcAft>
                  <a:spcPct val="0"/>
                </a:spcAft>
                <a:defRPr/>
              </a:pPr>
              <a:t>40</a:t>
            </a:fld>
            <a:endParaRPr lang="it-IT"/>
          </a:p>
        </p:txBody>
      </p:sp>
      <p:sp>
        <p:nvSpPr>
          <p:cNvPr id="2" name="Segnaposto piè di pagina 1"/>
          <p:cNvSpPr>
            <a:spLocks noGrp="1"/>
          </p:cNvSpPr>
          <p:nvPr>
            <p:ph type="ftr" sz="quarter" idx="10"/>
          </p:nvPr>
        </p:nvSpPr>
        <p:spPr/>
        <p:txBody>
          <a:bodyPr/>
          <a:lstStyle/>
          <a:p>
            <a:endParaRPr lang="it-IT"/>
          </a:p>
        </p:txBody>
      </p:sp>
    </p:spTree>
    <p:extLst>
      <p:ext uri="{BB962C8B-B14F-4D97-AF65-F5344CB8AC3E}">
        <p14:creationId xmlns:p14="http://schemas.microsoft.com/office/powerpoint/2010/main" val="2840393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it-IT"/>
              <a:t>Fare clic per modificare stile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62EC5B9-B9C7-134F-B97C-BBD387A7DBEC}" type="datetimeFigureOut">
              <a:rPr lang="it-IT" smtClean="0"/>
              <a:t>07/10/2019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14CD585-0B66-A94C-92C1-99B375593B8B}" type="slidenum">
              <a:rPr lang="it-IT" smtClean="0"/>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62EC5B9-B9C7-134F-B97C-BBD387A7DBEC}" type="datetimeFigureOut">
              <a:rPr lang="it-IT" smtClean="0"/>
              <a:t>07/10/2019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14CD585-0B66-A94C-92C1-99B375593B8B}"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it-IT"/>
              <a:t>Fare clic per modificare stile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862EC5B9-B9C7-134F-B97C-BBD387A7DBEC}" type="datetimeFigureOut">
              <a:rPr lang="it-IT" smtClean="0"/>
              <a:t>07/10/2019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14CD585-0B66-A94C-92C1-99B375593B8B}" type="slidenum">
              <a:rPr lang="it-IT" smtClean="0"/>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862EC5B9-B9C7-134F-B97C-BBD387A7DBEC}" type="datetimeFigureOut">
              <a:rPr lang="it-IT" smtClean="0"/>
              <a:t>07/10/2019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14CD585-0B66-A94C-92C1-99B375593B8B}"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it-IT"/>
              <a:t>Fare clic per modificare stile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29842" y="2505075"/>
            <a:ext cx="3868340"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4629150" y="2505075"/>
            <a:ext cx="3887391"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862EC5B9-B9C7-134F-B97C-BBD387A7DBEC}" type="datetimeFigureOut">
              <a:rPr lang="it-IT" smtClean="0"/>
              <a:t>07/10/2019</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214CD585-0B66-A94C-92C1-99B375593B8B}" type="slidenum">
              <a:rPr lang="it-IT" smtClean="0"/>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Date Placeholder 2"/>
          <p:cNvSpPr>
            <a:spLocks noGrp="1"/>
          </p:cNvSpPr>
          <p:nvPr>
            <p:ph type="dt" sz="half" idx="10"/>
          </p:nvPr>
        </p:nvSpPr>
        <p:spPr/>
        <p:txBody>
          <a:bodyPr/>
          <a:lstStyle/>
          <a:p>
            <a:fld id="{862EC5B9-B9C7-134F-B97C-BBD387A7DBEC}" type="datetimeFigureOut">
              <a:rPr lang="it-IT" smtClean="0"/>
              <a:t>07/10/2019</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214CD585-0B66-A94C-92C1-99B375593B8B}"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2EC5B9-B9C7-134F-B97C-BBD387A7DBEC}" type="datetimeFigureOut">
              <a:rPr lang="it-IT" smtClean="0"/>
              <a:t>07/10/2019</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214CD585-0B66-A94C-92C1-99B375593B8B}"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stile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862EC5B9-B9C7-134F-B97C-BBD387A7DBEC}" type="datetimeFigureOut">
              <a:rPr lang="it-IT" smtClean="0"/>
              <a:t>07/10/2019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14CD585-0B66-A94C-92C1-99B375593B8B}" type="slidenum">
              <a:rPr lang="it-IT" smtClean="0"/>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stile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Trascinare l'immagine su un segnaposto o fare clic sull'icona per aggiungerla</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862EC5B9-B9C7-134F-B97C-BBD387A7DBEC}" type="datetimeFigureOut">
              <a:rPr lang="it-IT" smtClean="0"/>
              <a:t>07/10/2019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14CD585-0B66-A94C-92C1-99B375593B8B}" type="slidenum">
              <a:rPr lang="it-IT" smtClean="0"/>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62EC5B9-B9C7-134F-B97C-BBD387A7DBEC}" type="datetimeFigureOut">
              <a:rPr lang="it-IT" smtClean="0"/>
              <a:t>07/10/2019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14CD585-0B66-A94C-92C1-99B375593B8B}"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it-IT"/>
              <a:t>Fare clic per modificare stile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62EC5B9-B9C7-134F-B97C-BBD387A7DBEC}" type="datetimeFigureOut">
              <a:rPr lang="it-IT" smtClean="0"/>
              <a:t>07/10/2019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14CD585-0B66-A94C-92C1-99B375593B8B}"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it-IT"/>
              <a:t>Fare clic per modificare stile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2EC5B9-B9C7-134F-B97C-BBD387A7DBEC}" type="datetimeFigureOut">
              <a:rPr lang="it-IT" smtClean="0"/>
              <a:t>07/10/2019</a:t>
            </a:fld>
            <a:endParaRPr lang="it-IT"/>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4CD585-0B66-A94C-92C1-99B375593B8B}" type="slidenum">
              <a:rPr lang="it-IT" smtClean="0"/>
              <a:t>‹N›</a:t>
            </a:fld>
            <a:endParaRPr lang="it-IT"/>
          </a:p>
        </p:txBody>
      </p:sp>
    </p:spTree>
    <p:extLst>
      <p:ext uri="{BB962C8B-B14F-4D97-AF65-F5344CB8AC3E}">
        <p14:creationId xmlns:p14="http://schemas.microsoft.com/office/powerpoint/2010/main" val="7531503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6.jp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14.emf"/><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26.emf"/></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7.jpg"/></Relationships>
</file>

<file path=ppt/slides/_rels/slide2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9.jpg"/></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7.emf"/></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8"/>
          <p:cNvSpPr/>
          <p:nvPr/>
        </p:nvSpPr>
        <p:spPr>
          <a:xfrm>
            <a:off x="341543" y="5384800"/>
            <a:ext cx="6262457" cy="1015663"/>
          </a:xfrm>
          <a:prstGeom prst="rect">
            <a:avLst/>
          </a:prstGeom>
        </p:spPr>
        <p:txBody>
          <a:bodyPr wrap="square">
            <a:spAutoFit/>
          </a:bodyPr>
          <a:lstStyle/>
          <a:p>
            <a:pPr algn="ctr" fontAlgn="auto">
              <a:spcBef>
                <a:spcPts val="0"/>
              </a:spcBef>
              <a:spcAft>
                <a:spcPts val="0"/>
              </a:spcAft>
              <a:buClr>
                <a:schemeClr val="accent3"/>
              </a:buClr>
              <a:defRPr/>
            </a:pPr>
            <a:r>
              <a:rPr lang="it-IT" sz="1600" b="1" dirty="0">
                <a:solidFill>
                  <a:srgbClr val="002060"/>
                </a:solidFill>
                <a:latin typeface="Comic Sans MS" pitchFamily="66" charset="0"/>
                <a:cs typeface="Times New Roman" pitchFamily="18" charset="0"/>
              </a:rPr>
              <a:t>Dr. Alberto Manzo</a:t>
            </a:r>
          </a:p>
          <a:p>
            <a:pPr algn="ctr" fontAlgn="auto">
              <a:spcBef>
                <a:spcPts val="0"/>
              </a:spcBef>
              <a:spcAft>
                <a:spcPts val="0"/>
              </a:spcAft>
              <a:buClr>
                <a:schemeClr val="accent3"/>
              </a:buClr>
              <a:defRPr/>
            </a:pPr>
            <a:r>
              <a:rPr lang="it-IT" sz="1600" b="1" dirty="0">
                <a:solidFill>
                  <a:srgbClr val="002060"/>
                </a:solidFill>
                <a:latin typeface="Comic Sans MS" pitchFamily="66" charset="0"/>
                <a:cs typeface="Times New Roman" pitchFamily="18" charset="0"/>
              </a:rPr>
              <a:t>Coordinatore Tavolo filiera frutta in guscio del </a:t>
            </a:r>
            <a:r>
              <a:rPr lang="it-IT" sz="1600" b="1" dirty="0" err="1">
                <a:solidFill>
                  <a:srgbClr val="002060"/>
                </a:solidFill>
                <a:latin typeface="Comic Sans MS" pitchFamily="66" charset="0"/>
                <a:cs typeface="Times New Roman" pitchFamily="18" charset="0"/>
              </a:rPr>
              <a:t>MiPAAF</a:t>
            </a:r>
            <a:endParaRPr lang="it-IT" sz="1600" b="1" dirty="0">
              <a:solidFill>
                <a:srgbClr val="002060"/>
              </a:solidFill>
              <a:latin typeface="Comic Sans MS" pitchFamily="66" charset="0"/>
              <a:cs typeface="Times New Roman" pitchFamily="18" charset="0"/>
            </a:endParaRPr>
          </a:p>
          <a:p>
            <a:pPr algn="ctr">
              <a:defRPr/>
            </a:pPr>
            <a:r>
              <a:rPr lang="it-IT" sz="1400" dirty="0">
                <a:solidFill>
                  <a:srgbClr val="002060"/>
                </a:solidFill>
                <a:latin typeface="Comic Sans MS" pitchFamily="66" charset="0"/>
                <a:cs typeface="Times New Roman" pitchFamily="18" charset="0"/>
              </a:rPr>
              <a:t>Direzione Generale per la Promozione della Qualità Agroalimentare e dell’Ippica - Ufficio PQAI 2</a:t>
            </a:r>
            <a:endParaRPr lang="it-IT" sz="1200" strike="sngStrike" dirty="0">
              <a:solidFill>
                <a:srgbClr val="002060"/>
              </a:solidFill>
              <a:latin typeface="Comic Sans MS" pitchFamily="66" charset="0"/>
              <a:cs typeface="Times New Roman" pitchFamily="18" charset="0"/>
            </a:endParaRPr>
          </a:p>
        </p:txBody>
      </p:sp>
      <p:sp>
        <p:nvSpPr>
          <p:cNvPr id="10" name="Rettangolo 9"/>
          <p:cNvSpPr/>
          <p:nvPr/>
        </p:nvSpPr>
        <p:spPr>
          <a:xfrm>
            <a:off x="440266" y="4477857"/>
            <a:ext cx="7776864" cy="1015663"/>
          </a:xfrm>
          <a:prstGeom prst="rect">
            <a:avLst/>
          </a:prstGeom>
        </p:spPr>
        <p:txBody>
          <a:bodyPr wrap="square">
            <a:spAutoFit/>
          </a:bodyPr>
          <a:lstStyle/>
          <a:p>
            <a:pPr algn="ctr">
              <a:buClr>
                <a:schemeClr val="accent3"/>
              </a:buClr>
              <a:defRPr/>
            </a:pPr>
            <a:endParaRPr lang="it-IT" sz="2000" b="1" dirty="0" smtClean="0">
              <a:solidFill>
                <a:srgbClr val="002060"/>
              </a:solidFill>
              <a:latin typeface="Comic Sans MS" pitchFamily="66" charset="0"/>
              <a:cs typeface="Times New Roman" pitchFamily="18" charset="0"/>
            </a:endParaRPr>
          </a:p>
          <a:p>
            <a:pPr algn="ctr">
              <a:buClr>
                <a:schemeClr val="accent3"/>
              </a:buClr>
              <a:defRPr/>
            </a:pPr>
            <a:r>
              <a:rPr lang="it-IT" sz="2000" b="1" i="1" dirty="0" smtClean="0">
                <a:solidFill>
                  <a:srgbClr val="2C7C36"/>
                </a:solidFill>
                <a:latin typeface="Comic Sans MS" pitchFamily="66" charset="0"/>
                <a:cs typeface="Times New Roman" pitchFamily="18" charset="0"/>
              </a:rPr>
              <a:t>“</a:t>
            </a:r>
            <a:r>
              <a:rPr lang="it-IT" sz="2000" b="1" i="1" dirty="0">
                <a:solidFill>
                  <a:srgbClr val="2C7C36"/>
                </a:solidFill>
                <a:latin typeface="Comic Sans MS" pitchFamily="66" charset="0"/>
                <a:cs typeface="Times New Roman" pitchFamily="18" charset="0"/>
              </a:rPr>
              <a:t>Ruolo del </a:t>
            </a:r>
            <a:r>
              <a:rPr lang="it-IT" sz="2000" b="1" i="1" dirty="0" err="1">
                <a:solidFill>
                  <a:srgbClr val="2C7C36"/>
                </a:solidFill>
                <a:latin typeface="Comic Sans MS" pitchFamily="66" charset="0"/>
                <a:cs typeface="Times New Roman" pitchFamily="18" charset="0"/>
              </a:rPr>
              <a:t>MiPAAF</a:t>
            </a:r>
            <a:r>
              <a:rPr lang="it-IT" sz="2000" b="1" i="1" dirty="0">
                <a:solidFill>
                  <a:srgbClr val="2C7C36"/>
                </a:solidFill>
                <a:latin typeface="Comic Sans MS" pitchFamily="66" charset="0"/>
                <a:cs typeface="Times New Roman" pitchFamily="18" charset="0"/>
              </a:rPr>
              <a:t> per la valorizzazione del settore </a:t>
            </a:r>
            <a:r>
              <a:rPr lang="it-IT" sz="2000" b="1" i="1" dirty="0" err="1">
                <a:solidFill>
                  <a:srgbClr val="2C7C36"/>
                </a:solidFill>
                <a:latin typeface="Comic Sans MS" pitchFamily="66" charset="0"/>
                <a:cs typeface="Times New Roman" pitchFamily="18" charset="0"/>
              </a:rPr>
              <a:t>corilicolo</a:t>
            </a:r>
            <a:r>
              <a:rPr lang="it-IT" sz="2000" b="1" i="1" dirty="0">
                <a:solidFill>
                  <a:srgbClr val="2C7C36"/>
                </a:solidFill>
                <a:latin typeface="Comic Sans MS" pitchFamily="66" charset="0"/>
                <a:cs typeface="Times New Roman" pitchFamily="18" charset="0"/>
              </a:rPr>
              <a:t> Italiano”</a:t>
            </a:r>
          </a:p>
        </p:txBody>
      </p:sp>
      <p:pic>
        <p:nvPicPr>
          <p:cNvPr id="11" name="Picture 5" descr="C:\Documents and Settings\giovannib.ferrarese.MIPAAF\Desktop\LOGO MIPAAF\logo-medioMIPAAF.tif"/>
          <p:cNvPicPr>
            <a:picLocks noChangeAspect="1" noChangeArrowheads="1"/>
          </p:cNvPicPr>
          <p:nvPr/>
        </p:nvPicPr>
        <p:blipFill>
          <a:blip r:embed="rId3" cstate="print"/>
          <a:srcRect/>
          <a:stretch>
            <a:fillRect/>
          </a:stretch>
        </p:blipFill>
        <p:spPr bwMode="auto">
          <a:xfrm>
            <a:off x="6977543" y="5793081"/>
            <a:ext cx="1599510" cy="687240"/>
          </a:xfrm>
          <a:prstGeom prst="rect">
            <a:avLst/>
          </a:prstGeom>
          <a:noFill/>
          <a:ln w="9525">
            <a:noFill/>
            <a:miter lim="800000"/>
            <a:headEnd/>
            <a:tailEnd/>
          </a:ln>
        </p:spPr>
      </p:pic>
      <p:sp>
        <p:nvSpPr>
          <p:cNvPr id="3" name="Rettangolo 2"/>
          <p:cNvSpPr/>
          <p:nvPr/>
        </p:nvSpPr>
        <p:spPr>
          <a:xfrm>
            <a:off x="587022" y="2682837"/>
            <a:ext cx="7578666" cy="1692771"/>
          </a:xfrm>
          <a:prstGeom prst="rect">
            <a:avLst/>
          </a:prstGeom>
        </p:spPr>
        <p:txBody>
          <a:bodyPr wrap="square">
            <a:spAutoFit/>
          </a:bodyPr>
          <a:lstStyle/>
          <a:p>
            <a:pPr algn="ctr"/>
            <a:r>
              <a:rPr lang="it-IT" sz="2800" b="1" dirty="0" smtClean="0">
                <a:solidFill>
                  <a:srgbClr val="002060"/>
                </a:solidFill>
                <a:latin typeface="Comic Sans MS" pitchFamily="66" charset="0"/>
                <a:cs typeface="Times New Roman" pitchFamily="18" charset="0"/>
              </a:rPr>
              <a:t>La </a:t>
            </a:r>
            <a:r>
              <a:rPr lang="it-IT" sz="2800" b="1" dirty="0">
                <a:solidFill>
                  <a:srgbClr val="002060"/>
                </a:solidFill>
                <a:latin typeface="Comic Sans MS" pitchFamily="66" charset="0"/>
                <a:cs typeface="Times New Roman" pitchFamily="18" charset="0"/>
              </a:rPr>
              <a:t>coltivazione del nocciolo: quali prospettive in Lombardia? </a:t>
            </a:r>
          </a:p>
          <a:p>
            <a:pPr algn="ctr"/>
            <a:r>
              <a:rPr lang="it-IT" sz="2800" b="1" dirty="0">
                <a:solidFill>
                  <a:srgbClr val="002060"/>
                </a:solidFill>
                <a:latin typeface="Comic Sans MS" pitchFamily="66" charset="0"/>
                <a:cs typeface="Times New Roman" pitchFamily="18" charset="0"/>
              </a:rPr>
              <a:t> 8</a:t>
            </a:r>
            <a:r>
              <a:rPr lang="it-IT" sz="2000" b="1" dirty="0">
                <a:solidFill>
                  <a:srgbClr val="002060"/>
                </a:solidFill>
                <a:latin typeface="Comic Sans MS" pitchFamily="66" charset="0"/>
                <a:cs typeface="Times New Roman" pitchFamily="18" charset="0"/>
              </a:rPr>
              <a:t> ottobre 2019 - MILANO</a:t>
            </a:r>
          </a:p>
          <a:p>
            <a:pPr algn="ctr"/>
            <a:r>
              <a:rPr lang="it-IT" sz="2000" b="1" dirty="0">
                <a:solidFill>
                  <a:srgbClr val="002060"/>
                </a:solidFill>
                <a:latin typeface="Comic Sans MS" pitchFamily="66" charset="0"/>
                <a:cs typeface="Times New Roman" pitchFamily="18" charset="0"/>
              </a:rPr>
              <a:t>Sala Pirelli – Palazzo Pirelli </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168" y="349206"/>
            <a:ext cx="2700299" cy="2243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magin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41543" y="730492"/>
            <a:ext cx="2304256" cy="135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magine 3"/>
          <p:cNvPicPr>
            <a:picLocks noChangeAspect="1"/>
          </p:cNvPicPr>
          <p:nvPr/>
        </p:nvPicPr>
        <p:blipFill>
          <a:blip r:embed="rId6"/>
          <a:stretch>
            <a:fillRect/>
          </a:stretch>
        </p:blipFill>
        <p:spPr>
          <a:xfrm>
            <a:off x="2984911" y="303075"/>
            <a:ext cx="3045601" cy="2289600"/>
          </a:xfrm>
          <a:prstGeom prst="rect">
            <a:avLst/>
          </a:prstGeom>
        </p:spPr>
      </p:pic>
    </p:spTree>
    <p:extLst>
      <p:ext uri="{BB962C8B-B14F-4D97-AF65-F5344CB8AC3E}">
        <p14:creationId xmlns:p14="http://schemas.microsoft.com/office/powerpoint/2010/main" val="102652296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323528" y="1124744"/>
            <a:ext cx="8532948" cy="5355312"/>
          </a:xfrm>
          <a:prstGeom prst="rect">
            <a:avLst/>
          </a:prstGeom>
        </p:spPr>
        <p:txBody>
          <a:bodyPr wrap="square">
            <a:spAutoFit/>
          </a:bodyPr>
          <a:lstStyle/>
          <a:p>
            <a:pPr algn="just">
              <a:defRPr/>
            </a:pPr>
            <a:r>
              <a:rPr lang="it-IT" dirty="0">
                <a:solidFill>
                  <a:srgbClr val="002060"/>
                </a:solidFill>
                <a:latin typeface="Comic Sans MS" pitchFamily="66" charset="0"/>
              </a:rPr>
              <a:t>Il </a:t>
            </a:r>
            <a:r>
              <a:rPr lang="it-IT" dirty="0" err="1">
                <a:solidFill>
                  <a:srgbClr val="002060"/>
                </a:solidFill>
                <a:latin typeface="Comic Sans MS" pitchFamily="66" charset="0"/>
              </a:rPr>
              <a:t>MiPAAF</a:t>
            </a:r>
            <a:r>
              <a:rPr lang="it-IT" dirty="0">
                <a:solidFill>
                  <a:srgbClr val="002060"/>
                </a:solidFill>
                <a:latin typeface="Comic Sans MS" pitchFamily="66" charset="0"/>
              </a:rPr>
              <a:t> con il </a:t>
            </a:r>
            <a:r>
              <a:rPr lang="it-IT" b="1" dirty="0">
                <a:ln w="12700">
                  <a:solidFill>
                    <a:srgbClr val="22271B"/>
                  </a:solidFill>
                  <a:prstDash val="solid"/>
                </a:ln>
                <a:solidFill>
                  <a:srgbClr val="FF0000"/>
                </a:solidFill>
                <a:latin typeface="Comic Sans MS" pitchFamily="66" charset="0"/>
              </a:rPr>
              <a:t>D.M. 4824 del 10.03.2011 </a:t>
            </a:r>
            <a:r>
              <a:rPr lang="it-IT" dirty="0">
                <a:solidFill>
                  <a:srgbClr val="002060"/>
                </a:solidFill>
                <a:latin typeface="Comic Sans MS" pitchFamily="66" charset="0"/>
              </a:rPr>
              <a:t>ha istituito il Tavolo di filiera della frutta in guscio, suddiviso nelle seguenti </a:t>
            </a:r>
            <a:r>
              <a:rPr lang="it-IT" u="sng" dirty="0">
                <a:solidFill>
                  <a:srgbClr val="002060"/>
                </a:solidFill>
                <a:latin typeface="Comic Sans MS" pitchFamily="66" charset="0"/>
              </a:rPr>
              <a:t>sezion</a:t>
            </a:r>
            <a:r>
              <a:rPr lang="it-IT" dirty="0">
                <a:solidFill>
                  <a:srgbClr val="002060"/>
                </a:solidFill>
                <a:latin typeface="Comic Sans MS" pitchFamily="66" charset="0"/>
              </a:rPr>
              <a:t>i:</a:t>
            </a:r>
          </a:p>
          <a:p>
            <a:pPr algn="just">
              <a:defRPr/>
            </a:pPr>
            <a:endParaRPr lang="it-IT" dirty="0">
              <a:solidFill>
                <a:srgbClr val="002060"/>
              </a:solidFill>
              <a:effectLst>
                <a:outerShdw blurRad="38100" dist="38100" dir="2700000" algn="tl">
                  <a:srgbClr val="000000">
                    <a:alpha val="43137"/>
                  </a:srgbClr>
                </a:outerShdw>
              </a:effectLst>
              <a:latin typeface="Comic Sans MS" pitchFamily="66" charset="0"/>
            </a:endParaRPr>
          </a:p>
          <a:p>
            <a:pPr marL="342900" indent="-342900" algn="just">
              <a:buFont typeface="+mj-lt"/>
              <a:buAutoNum type="arabicPeriod"/>
              <a:defRPr/>
            </a:pPr>
            <a:r>
              <a:rPr lang="it-IT" dirty="0">
                <a:solidFill>
                  <a:srgbClr val="FF0000"/>
                </a:solidFill>
                <a:latin typeface="Comic Sans MS" pitchFamily="66" charset="0"/>
              </a:rPr>
              <a:t>nocciole</a:t>
            </a:r>
            <a:r>
              <a:rPr lang="it-IT" dirty="0">
                <a:solidFill>
                  <a:srgbClr val="002060"/>
                </a:solidFill>
                <a:latin typeface="Comic Sans MS" pitchFamily="66" charset="0"/>
              </a:rPr>
              <a:t>, </a:t>
            </a:r>
          </a:p>
          <a:p>
            <a:pPr marL="342900" indent="-342900" algn="just">
              <a:buFont typeface="+mj-lt"/>
              <a:buAutoNum type="arabicPeriod"/>
              <a:defRPr/>
            </a:pPr>
            <a:r>
              <a:rPr lang="it-IT" dirty="0">
                <a:solidFill>
                  <a:srgbClr val="002060"/>
                </a:solidFill>
                <a:latin typeface="Comic Sans MS" pitchFamily="66" charset="0"/>
              </a:rPr>
              <a:t>castagne,</a:t>
            </a:r>
          </a:p>
          <a:p>
            <a:pPr marL="342900" indent="-342900" algn="just">
              <a:buFont typeface="+mj-lt"/>
              <a:buAutoNum type="arabicPeriod"/>
              <a:defRPr/>
            </a:pPr>
            <a:r>
              <a:rPr lang="it-IT" dirty="0">
                <a:solidFill>
                  <a:srgbClr val="002060"/>
                </a:solidFill>
                <a:latin typeface="Comic Sans MS" pitchFamily="66" charset="0"/>
              </a:rPr>
              <a:t>mandorle, noci, pistacchi e carrube</a:t>
            </a:r>
          </a:p>
          <a:p>
            <a:pPr algn="just">
              <a:defRPr/>
            </a:pPr>
            <a:endParaRPr lang="it-IT" b="1" dirty="0">
              <a:solidFill>
                <a:srgbClr val="002060"/>
              </a:solidFill>
              <a:latin typeface="Comic Sans MS" pitchFamily="66" charset="0"/>
            </a:endParaRPr>
          </a:p>
          <a:p>
            <a:pPr algn="just">
              <a:defRPr/>
            </a:pPr>
            <a:r>
              <a:rPr lang="it-IT" b="1" dirty="0">
                <a:solidFill>
                  <a:srgbClr val="002060"/>
                </a:solidFill>
                <a:latin typeface="Comic Sans MS" pitchFamily="66" charset="0"/>
              </a:rPr>
              <a:t>Vi aderiscono:</a:t>
            </a:r>
          </a:p>
          <a:p>
            <a:pPr marL="342900" indent="-342900" algn="just">
              <a:buFont typeface="+mj-lt"/>
              <a:buAutoNum type="arabicPeriod"/>
              <a:defRPr/>
            </a:pPr>
            <a:r>
              <a:rPr lang="it-IT" b="1" dirty="0">
                <a:solidFill>
                  <a:srgbClr val="002060"/>
                </a:solidFill>
                <a:latin typeface="Comic Sans MS" pitchFamily="66" charset="0"/>
              </a:rPr>
              <a:t>Rappresentanti</a:t>
            </a:r>
            <a:r>
              <a:rPr lang="it-IT" dirty="0">
                <a:solidFill>
                  <a:srgbClr val="002060"/>
                </a:solidFill>
                <a:latin typeface="Comic Sans MS" pitchFamily="66" charset="0"/>
              </a:rPr>
              <a:t> degli </a:t>
            </a:r>
            <a:r>
              <a:rPr lang="it-IT" b="1" dirty="0">
                <a:solidFill>
                  <a:srgbClr val="002060"/>
                </a:solidFill>
                <a:latin typeface="Comic Sans MS" pitchFamily="66" charset="0"/>
              </a:rPr>
              <a:t>Organismi ed Associazioni più rappresentativi </a:t>
            </a:r>
            <a:r>
              <a:rPr lang="it-IT" dirty="0">
                <a:solidFill>
                  <a:srgbClr val="002060"/>
                </a:solidFill>
                <a:latin typeface="Comic Sans MS" pitchFamily="66" charset="0"/>
              </a:rPr>
              <a:t>a livello nazione della produzione, della trasformazione, del commercio e della distribuzione;</a:t>
            </a:r>
          </a:p>
          <a:p>
            <a:pPr marL="342900" indent="-342900" algn="just">
              <a:buFont typeface="+mj-lt"/>
              <a:buAutoNum type="arabicPeriod"/>
              <a:defRPr/>
            </a:pPr>
            <a:r>
              <a:rPr lang="it-IT" b="1" dirty="0">
                <a:solidFill>
                  <a:srgbClr val="002060"/>
                </a:solidFill>
                <a:latin typeface="Comic Sans MS" pitchFamily="66" charset="0"/>
              </a:rPr>
              <a:t>Esperti delle Regioni</a:t>
            </a:r>
            <a:r>
              <a:rPr lang="it-IT" dirty="0">
                <a:solidFill>
                  <a:srgbClr val="002060"/>
                </a:solidFill>
                <a:latin typeface="Comic Sans MS" pitchFamily="66" charset="0"/>
              </a:rPr>
              <a:t> </a:t>
            </a:r>
          </a:p>
          <a:p>
            <a:pPr marL="342900" indent="-342900" algn="just">
              <a:buFont typeface="+mj-lt"/>
              <a:buAutoNum type="arabicPeriod"/>
              <a:defRPr/>
            </a:pPr>
            <a:r>
              <a:rPr lang="it-IT" b="1" dirty="0">
                <a:solidFill>
                  <a:srgbClr val="002060"/>
                </a:solidFill>
                <a:latin typeface="Comic Sans MS" pitchFamily="66" charset="0"/>
              </a:rPr>
              <a:t>Enti di ricerca </a:t>
            </a:r>
          </a:p>
          <a:p>
            <a:pPr marL="342900" indent="-342900" algn="just">
              <a:buFont typeface="+mj-lt"/>
              <a:buAutoNum type="arabicPeriod"/>
              <a:defRPr/>
            </a:pPr>
            <a:endParaRPr lang="it-IT" dirty="0">
              <a:solidFill>
                <a:srgbClr val="002060"/>
              </a:solidFill>
              <a:latin typeface="Comic Sans MS" pitchFamily="66" charset="0"/>
            </a:endParaRPr>
          </a:p>
          <a:p>
            <a:pPr algn="just">
              <a:defRPr/>
            </a:pPr>
            <a:r>
              <a:rPr lang="it-IT" dirty="0">
                <a:solidFill>
                  <a:srgbClr val="002060"/>
                </a:solidFill>
                <a:latin typeface="Comic Sans MS" pitchFamily="66" charset="0"/>
              </a:rPr>
              <a:t>Il </a:t>
            </a:r>
            <a:r>
              <a:rPr lang="it-IT" b="1" dirty="0">
                <a:solidFill>
                  <a:srgbClr val="002060"/>
                </a:solidFill>
                <a:latin typeface="Comic Sans MS" pitchFamily="66" charset="0"/>
              </a:rPr>
              <a:t>20 aprile 2011</a:t>
            </a:r>
            <a:r>
              <a:rPr lang="it-IT" dirty="0">
                <a:solidFill>
                  <a:srgbClr val="002060"/>
                </a:solidFill>
                <a:latin typeface="Comic Sans MS" pitchFamily="66" charset="0"/>
              </a:rPr>
              <a:t> si è tenuta la </a:t>
            </a:r>
            <a:r>
              <a:rPr lang="it-IT" b="1" dirty="0">
                <a:solidFill>
                  <a:srgbClr val="002060"/>
                </a:solidFill>
                <a:latin typeface="Comic Sans MS" pitchFamily="66" charset="0"/>
              </a:rPr>
              <a:t>Riunione di Insediamento </a:t>
            </a:r>
            <a:r>
              <a:rPr lang="it-IT" dirty="0">
                <a:solidFill>
                  <a:srgbClr val="002060"/>
                </a:solidFill>
                <a:latin typeface="Comic Sans MS" pitchFamily="66" charset="0"/>
              </a:rPr>
              <a:t>dove sono state analizzate le attività in corso e la pianificazione dei vari settori coinvolti.</a:t>
            </a:r>
          </a:p>
          <a:p>
            <a:pPr algn="just">
              <a:defRPr/>
            </a:pPr>
            <a:endParaRPr lang="it-IT" dirty="0"/>
          </a:p>
          <a:p>
            <a:pPr algn="just">
              <a:defRPr/>
            </a:pPr>
            <a:endParaRPr lang="it-IT" dirty="0"/>
          </a:p>
          <a:p>
            <a:pPr algn="just">
              <a:defRPr/>
            </a:pPr>
            <a:endParaRPr lang="it-IT" dirty="0"/>
          </a:p>
        </p:txBody>
      </p:sp>
      <p:sp>
        <p:nvSpPr>
          <p:cNvPr id="7" name="Rettangolo 6"/>
          <p:cNvSpPr/>
          <p:nvPr/>
        </p:nvSpPr>
        <p:spPr>
          <a:xfrm>
            <a:off x="0" y="260648"/>
            <a:ext cx="9144000" cy="523220"/>
          </a:xfrm>
          <a:prstGeom prst="rect">
            <a:avLst/>
          </a:prstGeom>
        </p:spPr>
        <p:txBody>
          <a:bodyPr wrap="square">
            <a:spAutoFit/>
          </a:bodyPr>
          <a:lstStyle/>
          <a:p>
            <a:pPr algn="ctr" eaLnBrk="0" hangingPunct="0">
              <a:defRPr/>
            </a:pPr>
            <a:r>
              <a:rPr lang="it-IT" sz="2800" b="1" dirty="0">
                <a:ln w="12700">
                  <a:solidFill>
                    <a:schemeClr val="tx2">
                      <a:satMod val="155000"/>
                    </a:schemeClr>
                  </a:solidFill>
                  <a:prstDash val="solid"/>
                </a:ln>
                <a:solidFill>
                  <a:srgbClr val="00B0F0"/>
                </a:solidFill>
                <a:latin typeface="Comic Sans MS" pitchFamily="66" charset="0"/>
              </a:rPr>
              <a:t>Tavolo di filiera della frutta in guscio</a:t>
            </a:r>
            <a:endParaRPr lang="it-IT" sz="2800" b="1" dirty="0">
              <a:solidFill>
                <a:srgbClr val="00B0F0"/>
              </a:solidFill>
              <a:latin typeface="Comic Sans MS" pitchFamily="66" charset="0"/>
            </a:endParaRPr>
          </a:p>
        </p:txBody>
      </p:sp>
      <p:pic>
        <p:nvPicPr>
          <p:cNvPr id="8" name="Picture 5" descr="C:\Documents and Settings\giovannib.ferrarese.MIPAAF\Desktop\LOGO MIPAAF\logo-medioMIPAAF.tif"/>
          <p:cNvPicPr>
            <a:picLocks noChangeAspect="1" noChangeArrowheads="1"/>
          </p:cNvPicPr>
          <p:nvPr/>
        </p:nvPicPr>
        <p:blipFill>
          <a:blip r:embed="rId3" cstate="print"/>
          <a:srcRect/>
          <a:stretch>
            <a:fillRect/>
          </a:stretch>
        </p:blipFill>
        <p:spPr bwMode="auto">
          <a:xfrm>
            <a:off x="6850489" y="5736605"/>
            <a:ext cx="1599510" cy="687240"/>
          </a:xfrm>
          <a:prstGeom prst="rect">
            <a:avLst/>
          </a:prstGeom>
          <a:noFill/>
          <a:ln w="9525">
            <a:noFill/>
            <a:miter lim="800000"/>
            <a:headEnd/>
            <a:tailEnd/>
          </a:ln>
        </p:spPr>
      </p:pic>
    </p:spTree>
    <p:extLst>
      <p:ext uri="{BB962C8B-B14F-4D97-AF65-F5344CB8AC3E}">
        <p14:creationId xmlns:p14="http://schemas.microsoft.com/office/powerpoint/2010/main" val="266072785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Rettangolo 3"/>
          <p:cNvSpPr>
            <a:spLocks noChangeArrowheads="1"/>
          </p:cNvSpPr>
          <p:nvPr/>
        </p:nvSpPr>
        <p:spPr bwMode="auto">
          <a:xfrm>
            <a:off x="395288" y="981075"/>
            <a:ext cx="8569325" cy="1200150"/>
          </a:xfrm>
          <a:prstGeom prst="rect">
            <a:avLst/>
          </a:prstGeom>
          <a:noFill/>
          <a:ln w="9525">
            <a:noFill/>
            <a:miter lim="800000"/>
            <a:headEnd/>
            <a:tailEnd/>
          </a:ln>
        </p:spPr>
        <p:txBody>
          <a:bodyPr>
            <a:spAutoFit/>
          </a:bodyPr>
          <a:lstStyle/>
          <a:p>
            <a:pPr algn="just"/>
            <a:endParaRPr lang="it-IT"/>
          </a:p>
          <a:p>
            <a:pPr algn="just"/>
            <a:endParaRPr lang="it-IT"/>
          </a:p>
          <a:p>
            <a:pPr algn="just"/>
            <a:endParaRPr lang="it-IT"/>
          </a:p>
          <a:p>
            <a:pPr algn="just"/>
            <a:endParaRPr lang="it-IT"/>
          </a:p>
        </p:txBody>
      </p:sp>
      <p:sp>
        <p:nvSpPr>
          <p:cNvPr id="2" name="Rettangolo 1"/>
          <p:cNvSpPr/>
          <p:nvPr/>
        </p:nvSpPr>
        <p:spPr>
          <a:xfrm>
            <a:off x="395288" y="981075"/>
            <a:ext cx="8319734" cy="4647426"/>
          </a:xfrm>
          <a:prstGeom prst="rect">
            <a:avLst/>
          </a:prstGeom>
        </p:spPr>
        <p:txBody>
          <a:bodyPr wrap="square">
            <a:spAutoFit/>
          </a:bodyPr>
          <a:lstStyle/>
          <a:p>
            <a:pPr algn="just">
              <a:defRPr/>
            </a:pPr>
            <a:r>
              <a:rPr lang="it-IT" dirty="0">
                <a:solidFill>
                  <a:srgbClr val="002060"/>
                </a:solidFill>
                <a:latin typeface="Comic Sans MS" pitchFamily="66" charset="0"/>
              </a:rPr>
              <a:t>Il 29 aprile 2010 la Conferenza Permanente tra lo Stato le Regioni e le Province Autonome, ha approvato il Piano del settore </a:t>
            </a:r>
            <a:r>
              <a:rPr lang="it-IT" dirty="0" err="1">
                <a:solidFill>
                  <a:srgbClr val="002060"/>
                </a:solidFill>
                <a:latin typeface="Comic Sans MS" pitchFamily="66" charset="0"/>
              </a:rPr>
              <a:t>corilicolo</a:t>
            </a:r>
            <a:r>
              <a:rPr lang="it-IT" dirty="0">
                <a:solidFill>
                  <a:srgbClr val="002060"/>
                </a:solidFill>
                <a:latin typeface="Comic Sans MS" pitchFamily="66" charset="0"/>
              </a:rPr>
              <a:t>, di seguito nel sito web del </a:t>
            </a:r>
            <a:r>
              <a:rPr lang="it-IT" dirty="0" err="1">
                <a:solidFill>
                  <a:srgbClr val="002060"/>
                </a:solidFill>
                <a:latin typeface="Comic Sans MS" pitchFamily="66" charset="0"/>
              </a:rPr>
              <a:t>MiPAAF</a:t>
            </a:r>
            <a:r>
              <a:rPr lang="it-IT" dirty="0">
                <a:solidFill>
                  <a:srgbClr val="002060"/>
                </a:solidFill>
                <a:latin typeface="Comic Sans MS" pitchFamily="66" charset="0"/>
              </a:rPr>
              <a:t>: </a:t>
            </a:r>
            <a:r>
              <a:rPr lang="it-IT" sz="2000" b="1" dirty="0">
                <a:ln w="12700">
                  <a:solidFill>
                    <a:schemeClr val="tx2">
                      <a:satMod val="155000"/>
                    </a:schemeClr>
                  </a:solidFill>
                  <a:prstDash val="solid"/>
                </a:ln>
                <a:solidFill>
                  <a:srgbClr val="FF0000"/>
                </a:solidFill>
                <a:latin typeface="Comic Sans MS" pitchFamily="66" charset="0"/>
              </a:rPr>
              <a:t>Home/Filiere/Piani di settore/</a:t>
            </a:r>
            <a:r>
              <a:rPr lang="it-IT" sz="2000" b="1" dirty="0" err="1">
                <a:ln w="12700">
                  <a:solidFill>
                    <a:schemeClr val="tx2">
                      <a:satMod val="155000"/>
                    </a:schemeClr>
                  </a:solidFill>
                  <a:prstDash val="solid"/>
                </a:ln>
                <a:solidFill>
                  <a:srgbClr val="FF0000"/>
                </a:solidFill>
                <a:latin typeface="Comic Sans MS" pitchFamily="66" charset="0"/>
              </a:rPr>
              <a:t>Corilicolo</a:t>
            </a:r>
            <a:r>
              <a:rPr lang="it-IT" sz="2000" b="1" dirty="0">
                <a:ln w="12700">
                  <a:solidFill>
                    <a:schemeClr val="tx2">
                      <a:satMod val="155000"/>
                    </a:schemeClr>
                  </a:solidFill>
                  <a:prstDash val="solid"/>
                </a:ln>
                <a:solidFill>
                  <a:srgbClr val="FF0000"/>
                </a:solidFill>
                <a:latin typeface="Comic Sans MS" pitchFamily="66" charset="0"/>
              </a:rPr>
              <a:t> 2010/2012</a:t>
            </a:r>
            <a:endParaRPr lang="it-IT" sz="2400" b="1" dirty="0">
              <a:ln w="12700">
                <a:solidFill>
                  <a:schemeClr val="tx2">
                    <a:satMod val="155000"/>
                  </a:schemeClr>
                </a:solidFill>
                <a:prstDash val="solid"/>
              </a:ln>
              <a:solidFill>
                <a:srgbClr val="FF0000"/>
              </a:solidFill>
              <a:latin typeface="Comic Sans MS" pitchFamily="66" charset="0"/>
            </a:endParaRPr>
          </a:p>
          <a:p>
            <a:pPr algn="ctr">
              <a:defRPr/>
            </a:pPr>
            <a:endParaRPr lang="it-IT" dirty="0">
              <a:solidFill>
                <a:srgbClr val="000000"/>
              </a:solidFill>
            </a:endParaRPr>
          </a:p>
          <a:p>
            <a:pPr algn="just">
              <a:defRPr/>
            </a:pPr>
            <a:r>
              <a:rPr lang="it-IT" dirty="0">
                <a:solidFill>
                  <a:srgbClr val="002060"/>
                </a:solidFill>
                <a:latin typeface="Comic Sans MS" pitchFamily="66" charset="0"/>
              </a:rPr>
              <a:t>Il Piano, costituito da un </a:t>
            </a:r>
            <a:r>
              <a:rPr lang="it-IT" sz="2000" b="1" dirty="0">
                <a:ln w="12700">
                  <a:solidFill>
                    <a:schemeClr val="tx2">
                      <a:satMod val="155000"/>
                    </a:schemeClr>
                  </a:solidFill>
                  <a:prstDash val="solid"/>
                </a:ln>
                <a:solidFill>
                  <a:srgbClr val="FF0000"/>
                </a:solidFill>
                <a:latin typeface="Comic Sans MS" pitchFamily="66" charset="0"/>
              </a:rPr>
              <a:t>Documento di sintesi </a:t>
            </a:r>
            <a:r>
              <a:rPr lang="it-IT" dirty="0">
                <a:solidFill>
                  <a:srgbClr val="002060"/>
                </a:solidFill>
                <a:latin typeface="Comic Sans MS" pitchFamily="66" charset="0"/>
              </a:rPr>
              <a:t>e da un </a:t>
            </a:r>
            <a:r>
              <a:rPr lang="it-IT" sz="2000" b="1" dirty="0">
                <a:ln w="12700">
                  <a:solidFill>
                    <a:schemeClr val="tx2">
                      <a:satMod val="155000"/>
                    </a:schemeClr>
                  </a:solidFill>
                  <a:prstDash val="solid"/>
                </a:ln>
                <a:solidFill>
                  <a:srgbClr val="FF0000"/>
                </a:solidFill>
                <a:latin typeface="Comic Sans MS" pitchFamily="66" charset="0"/>
              </a:rPr>
              <a:t>Allegato tecnico</a:t>
            </a:r>
            <a:r>
              <a:rPr lang="it-IT" dirty="0">
                <a:solidFill>
                  <a:srgbClr val="FF0000"/>
                </a:solidFill>
                <a:latin typeface="Comic Sans MS" pitchFamily="66" charset="0"/>
              </a:rPr>
              <a:t>,</a:t>
            </a:r>
            <a:r>
              <a:rPr lang="it-IT" dirty="0">
                <a:latin typeface="Comic Sans MS" pitchFamily="66" charset="0"/>
              </a:rPr>
              <a:t> che prevedeva un </a:t>
            </a:r>
            <a:r>
              <a:rPr lang="it-IT" dirty="0">
                <a:solidFill>
                  <a:srgbClr val="C00000"/>
                </a:solidFill>
                <a:latin typeface="Comic Sans MS" panose="030F0702030302020204" pitchFamily="66" charset="0"/>
              </a:rPr>
              <a:t>indirizzo politico-programmatico </a:t>
            </a:r>
            <a:r>
              <a:rPr lang="it-IT" dirty="0">
                <a:solidFill>
                  <a:srgbClr val="002060"/>
                </a:solidFill>
                <a:latin typeface="Comic Sans MS" panose="030F0702030302020204" pitchFamily="66" charset="0"/>
              </a:rPr>
              <a:t>nel medio e lungo periodo e tra gli altri, il perseguimento di obiettivi primari quali:</a:t>
            </a:r>
          </a:p>
          <a:p>
            <a:pPr algn="just">
              <a:defRPr/>
            </a:pPr>
            <a:endParaRPr lang="it-IT" dirty="0">
              <a:latin typeface="Comic Sans MS" pitchFamily="66" charset="0"/>
            </a:endParaRPr>
          </a:p>
          <a:p>
            <a:pPr marL="285750" indent="-285750" algn="just">
              <a:buFont typeface="Arial" pitchFamily="34" charset="0"/>
              <a:buChar char="•"/>
              <a:defRPr/>
            </a:pPr>
            <a:r>
              <a:rPr lang="it-IT" b="1" dirty="0">
                <a:solidFill>
                  <a:srgbClr val="002060"/>
                </a:solidFill>
                <a:latin typeface="Comic Sans MS" pitchFamily="66" charset="0"/>
              </a:rPr>
              <a:t>Valorizzazione e promozione della nocciola italiana </a:t>
            </a:r>
            <a:r>
              <a:rPr lang="it-IT" dirty="0">
                <a:solidFill>
                  <a:srgbClr val="002060"/>
                </a:solidFill>
                <a:latin typeface="Comic Sans MS" pitchFamily="66" charset="0"/>
              </a:rPr>
              <a:t>e dei suoi territori di produzione, attraverso iniziative di comunicazione del prodotto/territorio mirate a livello nazionale ed internazionale; </a:t>
            </a:r>
          </a:p>
          <a:p>
            <a:pPr marL="285750" indent="-285750" algn="just">
              <a:buFont typeface="Arial" pitchFamily="34" charset="0"/>
              <a:buChar char="•"/>
              <a:defRPr/>
            </a:pPr>
            <a:r>
              <a:rPr lang="it-IT" b="1" dirty="0">
                <a:solidFill>
                  <a:srgbClr val="002060"/>
                </a:solidFill>
                <a:latin typeface="Comic Sans MS" pitchFamily="66" charset="0"/>
              </a:rPr>
              <a:t>Individuazione di linee di ricerca</a:t>
            </a:r>
            <a:r>
              <a:rPr lang="it-IT" dirty="0">
                <a:solidFill>
                  <a:srgbClr val="002060"/>
                </a:solidFill>
                <a:latin typeface="Comic Sans MS" pitchFamily="66" charset="0"/>
              </a:rPr>
              <a:t> prioritarie nell’ambito della difesa, della meccanizzazione, delle fonti rinnovabili, delle tecniche colturali, delle scelte varietali e del miglioramento genetico; </a:t>
            </a:r>
          </a:p>
          <a:p>
            <a:pPr marL="285750" indent="-285750" algn="just">
              <a:buFont typeface="Arial" pitchFamily="34" charset="0"/>
              <a:buChar char="•"/>
              <a:defRPr/>
            </a:pPr>
            <a:endParaRPr lang="it-IT" dirty="0">
              <a:latin typeface="Comic Sans MS" pitchFamily="66" charset="0"/>
            </a:endParaRPr>
          </a:p>
        </p:txBody>
      </p:sp>
      <p:sp>
        <p:nvSpPr>
          <p:cNvPr id="8" name="Rettangolo 7"/>
          <p:cNvSpPr/>
          <p:nvPr/>
        </p:nvSpPr>
        <p:spPr>
          <a:xfrm>
            <a:off x="0" y="260648"/>
            <a:ext cx="9144000" cy="461665"/>
          </a:xfrm>
          <a:prstGeom prst="rect">
            <a:avLst/>
          </a:prstGeom>
        </p:spPr>
        <p:txBody>
          <a:bodyPr wrap="square">
            <a:spAutoFit/>
          </a:bodyPr>
          <a:lstStyle/>
          <a:p>
            <a:pPr algn="ctr" eaLnBrk="0" hangingPunct="0">
              <a:defRPr/>
            </a:pPr>
            <a:r>
              <a:rPr lang="it-IT" sz="2400" b="1" dirty="0">
                <a:ln w="12700">
                  <a:solidFill>
                    <a:schemeClr val="tx2">
                      <a:satMod val="155000"/>
                    </a:schemeClr>
                  </a:solidFill>
                  <a:prstDash val="solid"/>
                </a:ln>
                <a:solidFill>
                  <a:srgbClr val="00B0F0"/>
                </a:solidFill>
                <a:latin typeface="Comic Sans MS" pitchFamily="66" charset="0"/>
              </a:rPr>
              <a:t>Il Piano del settore </a:t>
            </a:r>
            <a:r>
              <a:rPr lang="it-IT" sz="2400" b="1" dirty="0" err="1">
                <a:ln w="12700">
                  <a:solidFill>
                    <a:schemeClr val="tx2">
                      <a:satMod val="155000"/>
                    </a:schemeClr>
                  </a:solidFill>
                  <a:prstDash val="solid"/>
                </a:ln>
                <a:solidFill>
                  <a:srgbClr val="00B0F0"/>
                </a:solidFill>
                <a:latin typeface="Comic Sans MS" pitchFamily="66" charset="0"/>
              </a:rPr>
              <a:t>corilicolo</a:t>
            </a:r>
            <a:r>
              <a:rPr lang="it-IT" sz="2400" b="1" dirty="0">
                <a:ln w="12700">
                  <a:solidFill>
                    <a:schemeClr val="tx2">
                      <a:satMod val="155000"/>
                    </a:schemeClr>
                  </a:solidFill>
                  <a:prstDash val="solid"/>
                </a:ln>
                <a:solidFill>
                  <a:srgbClr val="00B0F0"/>
                </a:solidFill>
                <a:latin typeface="Comic Sans MS" pitchFamily="66" charset="0"/>
              </a:rPr>
              <a:t> 2010/2012</a:t>
            </a:r>
            <a:endParaRPr lang="it-IT" sz="2400" b="1" dirty="0">
              <a:solidFill>
                <a:srgbClr val="00B0F0"/>
              </a:solidFill>
              <a:latin typeface="Comic Sans MS" pitchFamily="66" charset="0"/>
            </a:endParaRPr>
          </a:p>
        </p:txBody>
      </p:sp>
      <p:pic>
        <p:nvPicPr>
          <p:cNvPr id="9" name="Picture 5" descr="C:\Documents and Settings\giovannib.ferrarese.MIPAAF\Desktop\LOGO MIPAAF\logo-medioMIPAAF.tif"/>
          <p:cNvPicPr>
            <a:picLocks noChangeAspect="1" noChangeArrowheads="1"/>
          </p:cNvPicPr>
          <p:nvPr/>
        </p:nvPicPr>
        <p:blipFill>
          <a:blip r:embed="rId3" cstate="print"/>
          <a:srcRect/>
          <a:stretch>
            <a:fillRect/>
          </a:stretch>
        </p:blipFill>
        <p:spPr bwMode="auto">
          <a:xfrm>
            <a:off x="7115512" y="5579487"/>
            <a:ext cx="1599510" cy="687240"/>
          </a:xfrm>
          <a:prstGeom prst="rect">
            <a:avLst/>
          </a:prstGeom>
          <a:noFill/>
          <a:ln w="9525">
            <a:noFill/>
            <a:miter lim="800000"/>
            <a:headEnd/>
            <a:tailEnd/>
          </a:ln>
        </p:spPr>
      </p:pic>
      <p:pic>
        <p:nvPicPr>
          <p:cNvPr id="6" name="Picture 5" descr="C:\Documents and Settings\giovannib.ferrarese.MIPAAF\Desktop\LOGO MIPAAF\logo-medioMIPAAF.tif">
            <a:extLst>
              <a:ext uri="{FF2B5EF4-FFF2-40B4-BE49-F238E27FC236}">
                <a16:creationId xmlns:a16="http://schemas.microsoft.com/office/drawing/2014/main" xmlns="" id="{C76C0441-4F43-41A8-B5BA-7A444D80F753}"/>
              </a:ext>
            </a:extLst>
          </p:cNvPr>
          <p:cNvPicPr>
            <a:picLocks noChangeAspect="1" noChangeArrowheads="1"/>
          </p:cNvPicPr>
          <p:nvPr/>
        </p:nvPicPr>
        <p:blipFill>
          <a:blip r:embed="rId3" cstate="print"/>
          <a:srcRect/>
          <a:stretch>
            <a:fillRect/>
          </a:stretch>
        </p:blipFill>
        <p:spPr bwMode="auto">
          <a:xfrm>
            <a:off x="7044491" y="5579487"/>
            <a:ext cx="1599510" cy="687240"/>
          </a:xfrm>
          <a:prstGeom prst="rect">
            <a:avLst/>
          </a:prstGeom>
          <a:noFill/>
          <a:ln w="9525">
            <a:noFill/>
            <a:miter lim="800000"/>
            <a:headEnd/>
            <a:tailEnd/>
          </a:ln>
        </p:spPr>
      </p:pic>
    </p:spTree>
    <p:extLst>
      <p:ext uri="{BB962C8B-B14F-4D97-AF65-F5344CB8AC3E}">
        <p14:creationId xmlns:p14="http://schemas.microsoft.com/office/powerpoint/2010/main" val="155387239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p:cNvSpPr txBox="1"/>
          <p:nvPr/>
        </p:nvSpPr>
        <p:spPr>
          <a:xfrm>
            <a:off x="323528" y="260648"/>
            <a:ext cx="8208912" cy="5940088"/>
          </a:xfrm>
          <a:prstGeom prst="rect">
            <a:avLst/>
          </a:prstGeom>
          <a:noFill/>
        </p:spPr>
        <p:txBody>
          <a:bodyPr wrap="square" rtlCol="0">
            <a:spAutoFit/>
          </a:bodyPr>
          <a:lstStyle/>
          <a:p>
            <a:pPr algn="ctr" eaLnBrk="0" hangingPunct="0">
              <a:defRPr/>
            </a:pPr>
            <a:r>
              <a:rPr lang="it-IT" sz="2800" b="1" dirty="0">
                <a:ln w="12700">
                  <a:solidFill>
                    <a:schemeClr val="tx2">
                      <a:satMod val="155000"/>
                    </a:schemeClr>
                  </a:solidFill>
                  <a:prstDash val="solid"/>
                </a:ln>
                <a:solidFill>
                  <a:srgbClr val="00B0F0"/>
                </a:solidFill>
                <a:latin typeface="Comic Sans MS" pitchFamily="66" charset="0"/>
              </a:rPr>
              <a:t>Obiettivi operativi a livello nazionale</a:t>
            </a:r>
          </a:p>
          <a:p>
            <a:pPr algn="ctr"/>
            <a:endParaRPr lang="it-IT" sz="1600" b="1" dirty="0">
              <a:solidFill>
                <a:srgbClr val="FFFF00"/>
              </a:solidFill>
              <a:latin typeface="Comic Sans MS" panose="030F0702030302020204" pitchFamily="66" charset="0"/>
            </a:endParaRPr>
          </a:p>
          <a:p>
            <a:pPr algn="just"/>
            <a:r>
              <a:rPr lang="it-IT" dirty="0">
                <a:solidFill>
                  <a:srgbClr val="002060"/>
                </a:solidFill>
                <a:latin typeface="Comic Sans MS" panose="030F0702030302020204" pitchFamily="66" charset="0"/>
              </a:rPr>
              <a:t>a) Necessità di realizzare un </a:t>
            </a:r>
            <a:r>
              <a:rPr lang="it-IT" b="1" dirty="0">
                <a:solidFill>
                  <a:srgbClr val="002060"/>
                </a:solidFill>
                <a:latin typeface="Comic Sans MS" panose="030F0702030302020204" pitchFamily="66" charset="0"/>
              </a:rPr>
              <a:t>vivaismo di settore </a:t>
            </a:r>
            <a:r>
              <a:rPr lang="it-IT" dirty="0">
                <a:solidFill>
                  <a:srgbClr val="002060"/>
                </a:solidFill>
                <a:latin typeface="Comic Sans MS" panose="030F0702030302020204" pitchFamily="66" charset="0"/>
              </a:rPr>
              <a:t>basato su tecniche </a:t>
            </a:r>
            <a:r>
              <a:rPr lang="it-IT" dirty="0" err="1">
                <a:solidFill>
                  <a:srgbClr val="002060"/>
                </a:solidFill>
                <a:latin typeface="Comic Sans MS" panose="030F0702030302020204" pitchFamily="66" charset="0"/>
              </a:rPr>
              <a:t>propagative</a:t>
            </a:r>
            <a:r>
              <a:rPr lang="it-IT" dirty="0">
                <a:solidFill>
                  <a:srgbClr val="002060"/>
                </a:solidFill>
                <a:latin typeface="Comic Sans MS" panose="030F0702030302020204" pitchFamily="66" charset="0"/>
              </a:rPr>
              <a:t> tradizionali ed innovative;</a:t>
            </a:r>
          </a:p>
          <a:p>
            <a:pPr algn="just"/>
            <a:r>
              <a:rPr lang="it-IT" dirty="0">
                <a:solidFill>
                  <a:srgbClr val="002060"/>
                </a:solidFill>
                <a:latin typeface="Comic Sans MS" panose="030F0702030302020204" pitchFamily="66" charset="0"/>
              </a:rPr>
              <a:t>b) Nella </a:t>
            </a:r>
            <a:r>
              <a:rPr lang="it-IT" b="1" dirty="0">
                <a:solidFill>
                  <a:srgbClr val="002060"/>
                </a:solidFill>
                <a:latin typeface="Comic Sans MS" panose="030F0702030302020204" pitchFamily="66" charset="0"/>
              </a:rPr>
              <a:t>gestione del suolo</a:t>
            </a:r>
            <a:r>
              <a:rPr lang="it-IT" dirty="0">
                <a:solidFill>
                  <a:srgbClr val="002060"/>
                </a:solidFill>
                <a:latin typeface="Comic Sans MS" panose="030F0702030302020204" pitchFamily="66" charset="0"/>
              </a:rPr>
              <a:t> si sente la necessità di studiare nuovi modelli di gestione finalizzati al mantenimento della fertilità dei suoli;</a:t>
            </a:r>
          </a:p>
          <a:p>
            <a:pPr algn="just"/>
            <a:r>
              <a:rPr lang="it-IT" dirty="0">
                <a:solidFill>
                  <a:srgbClr val="002060"/>
                </a:solidFill>
                <a:latin typeface="Comic Sans MS" panose="030F0702030302020204" pitchFamily="66" charset="0"/>
              </a:rPr>
              <a:t>c) La </a:t>
            </a:r>
            <a:r>
              <a:rPr lang="it-IT" b="1" dirty="0" err="1">
                <a:solidFill>
                  <a:srgbClr val="002060"/>
                </a:solidFill>
                <a:latin typeface="Comic Sans MS" panose="030F0702030302020204" pitchFamily="66" charset="0"/>
              </a:rPr>
              <a:t>corilicoltura</a:t>
            </a:r>
            <a:r>
              <a:rPr lang="it-IT" b="1" dirty="0">
                <a:solidFill>
                  <a:srgbClr val="002060"/>
                </a:solidFill>
                <a:latin typeface="Comic Sans MS" panose="030F0702030302020204" pitchFamily="66" charset="0"/>
              </a:rPr>
              <a:t> sostenibile</a:t>
            </a:r>
            <a:r>
              <a:rPr lang="it-IT" dirty="0">
                <a:solidFill>
                  <a:srgbClr val="002060"/>
                </a:solidFill>
                <a:latin typeface="Comic Sans MS" panose="030F0702030302020204" pitchFamily="66" charset="0"/>
              </a:rPr>
              <a:t> rappresenta sempre più un'esigenza predominante per la preservazione e il ripristino dell'</a:t>
            </a:r>
            <a:r>
              <a:rPr lang="it-IT" dirty="0" err="1">
                <a:solidFill>
                  <a:srgbClr val="002060"/>
                </a:solidFill>
                <a:latin typeface="Comic Sans MS" panose="030F0702030302020204" pitchFamily="66" charset="0"/>
              </a:rPr>
              <a:t>agroecosistemi</a:t>
            </a:r>
            <a:r>
              <a:rPr lang="it-IT" dirty="0">
                <a:solidFill>
                  <a:srgbClr val="002060"/>
                </a:solidFill>
                <a:latin typeface="Comic Sans MS" panose="030F0702030302020204" pitchFamily="66" charset="0"/>
              </a:rPr>
              <a:t>, e per la salvaguardia e ripristino della biodiversità anche mediante la valorizzazione di cultivar e selezioni autoctone;</a:t>
            </a:r>
          </a:p>
          <a:p>
            <a:pPr algn="just"/>
            <a:r>
              <a:rPr lang="it-IT" dirty="0">
                <a:solidFill>
                  <a:srgbClr val="002060"/>
                </a:solidFill>
                <a:latin typeface="Comic Sans MS" panose="030F0702030302020204" pitchFamily="66" charset="0"/>
              </a:rPr>
              <a:t>d) La </a:t>
            </a:r>
            <a:r>
              <a:rPr lang="it-IT" dirty="0" err="1">
                <a:solidFill>
                  <a:srgbClr val="002060"/>
                </a:solidFill>
                <a:latin typeface="Comic Sans MS" panose="030F0702030302020204" pitchFamily="66" charset="0"/>
              </a:rPr>
              <a:t>corilicoltura</a:t>
            </a:r>
            <a:r>
              <a:rPr lang="it-IT" dirty="0">
                <a:solidFill>
                  <a:srgbClr val="002060"/>
                </a:solidFill>
                <a:latin typeface="Comic Sans MS" panose="030F0702030302020204" pitchFamily="66" charset="0"/>
              </a:rPr>
              <a:t> è inoltre soggetto attivo del </a:t>
            </a:r>
            <a:r>
              <a:rPr lang="it-IT" b="1" dirty="0">
                <a:solidFill>
                  <a:srgbClr val="002060"/>
                </a:solidFill>
                <a:latin typeface="Comic Sans MS" panose="030F0702030302020204" pitchFamily="66" charset="0"/>
              </a:rPr>
              <a:t>paesaggio</a:t>
            </a:r>
            <a:r>
              <a:rPr lang="it-IT" dirty="0">
                <a:solidFill>
                  <a:srgbClr val="002060"/>
                </a:solidFill>
                <a:latin typeface="Comic Sans MS" panose="030F0702030302020204" pitchFamily="66" charset="0"/>
              </a:rPr>
              <a:t> e quindi necessita di individuazione di nuove aree ad elevata </a:t>
            </a:r>
            <a:r>
              <a:rPr lang="it-IT" dirty="0" err="1">
                <a:solidFill>
                  <a:srgbClr val="002060"/>
                </a:solidFill>
                <a:latin typeface="Comic Sans MS" panose="030F0702030302020204" pitchFamily="66" charset="0"/>
              </a:rPr>
              <a:t>vocazionalitá</a:t>
            </a:r>
            <a:r>
              <a:rPr lang="it-IT" dirty="0">
                <a:solidFill>
                  <a:srgbClr val="002060"/>
                </a:solidFill>
                <a:latin typeface="Comic Sans MS" panose="030F0702030302020204" pitchFamily="66" charset="0"/>
              </a:rPr>
              <a:t> così come definite dai nuovi scenari climatici e dall’esigenza di una filiera della frutta secca multifunzionale per produzioni territoriali;</a:t>
            </a:r>
          </a:p>
          <a:p>
            <a:pPr algn="just"/>
            <a:r>
              <a:rPr lang="it-IT" dirty="0">
                <a:solidFill>
                  <a:srgbClr val="002060"/>
                </a:solidFill>
                <a:latin typeface="Comic Sans MS" panose="030F0702030302020204" pitchFamily="66" charset="0"/>
              </a:rPr>
              <a:t>e) Nella </a:t>
            </a:r>
            <a:r>
              <a:rPr lang="it-IT" b="1" dirty="0">
                <a:solidFill>
                  <a:srgbClr val="002060"/>
                </a:solidFill>
                <a:latin typeface="Comic Sans MS" panose="030F0702030302020204" pitchFamily="66" charset="0"/>
              </a:rPr>
              <a:t>difesa dalle avversità</a:t>
            </a:r>
            <a:r>
              <a:rPr lang="it-IT" dirty="0">
                <a:solidFill>
                  <a:srgbClr val="002060"/>
                </a:solidFill>
                <a:latin typeface="Comic Sans MS" panose="030F0702030302020204" pitchFamily="66" charset="0"/>
              </a:rPr>
              <a:t>, si reputa importante ridurre l’uso di pesticidi con azioni indirette e dirette;</a:t>
            </a:r>
          </a:p>
          <a:p>
            <a:pPr algn="just"/>
            <a:r>
              <a:rPr lang="it-IT" dirty="0">
                <a:solidFill>
                  <a:srgbClr val="002060"/>
                </a:solidFill>
                <a:latin typeface="Comic Sans MS" panose="030F0702030302020204" pitchFamily="66" charset="0"/>
              </a:rPr>
              <a:t>f) La </a:t>
            </a:r>
            <a:r>
              <a:rPr lang="it-IT" b="1" dirty="0">
                <a:solidFill>
                  <a:srgbClr val="002060"/>
                </a:solidFill>
                <a:latin typeface="Comic Sans MS" panose="030F0702030302020204" pitchFamily="66" charset="0"/>
              </a:rPr>
              <a:t>prevenzione del rischio di nuove invasioni di malattie e insetti dannosi;</a:t>
            </a:r>
            <a:endParaRPr lang="it-IT" dirty="0">
              <a:solidFill>
                <a:srgbClr val="002060"/>
              </a:solidFill>
              <a:latin typeface="Comic Sans MS" panose="030F0702030302020204" pitchFamily="66" charset="0"/>
            </a:endParaRPr>
          </a:p>
          <a:p>
            <a:endParaRPr lang="it-IT" dirty="0"/>
          </a:p>
          <a:p>
            <a:endParaRPr lang="it-IT" dirty="0"/>
          </a:p>
        </p:txBody>
      </p:sp>
      <p:pic>
        <p:nvPicPr>
          <p:cNvPr id="5" name="Object 1024"/>
          <p:cNvPicPr>
            <a:picLocks noChangeAspect="1" noChangeArrowheads="1"/>
          </p:cNvPicPr>
          <p:nvPr/>
        </p:nvPicPr>
        <p:blipFill>
          <a:blip r:embed="rId2" cstate="email"/>
          <a:srcRect/>
          <a:stretch>
            <a:fillRect/>
          </a:stretch>
        </p:blipFill>
        <p:spPr bwMode="auto">
          <a:xfrm>
            <a:off x="6406624" y="5133483"/>
            <a:ext cx="2125816" cy="1397118"/>
          </a:xfrm>
          <a:prstGeom prst="rect">
            <a:avLst/>
          </a:prstGeom>
          <a:noFill/>
          <a:ln w="28575">
            <a:solidFill>
              <a:srgbClr val="5A702E"/>
            </a:solidFill>
            <a:miter lim="800000"/>
            <a:headEnd/>
            <a:tailEnd/>
          </a:ln>
        </p:spPr>
      </p:pic>
      <p:pic>
        <p:nvPicPr>
          <p:cNvPr id="6" name="Picture 5" descr="C:\Documents and Settings\giovannib.ferrarese.MIPAAF\Desktop\LOGO MIPAAF\logo-medioMIPAAF.tif"/>
          <p:cNvPicPr>
            <a:picLocks noChangeAspect="1" noChangeArrowheads="1"/>
          </p:cNvPicPr>
          <p:nvPr/>
        </p:nvPicPr>
        <p:blipFill>
          <a:blip r:embed="rId3" cstate="print"/>
          <a:srcRect/>
          <a:stretch>
            <a:fillRect/>
          </a:stretch>
        </p:blipFill>
        <p:spPr bwMode="auto">
          <a:xfrm>
            <a:off x="3905671" y="5519227"/>
            <a:ext cx="1298426" cy="720080"/>
          </a:xfrm>
          <a:prstGeom prst="rect">
            <a:avLst/>
          </a:prstGeom>
          <a:noFill/>
          <a:ln w="9525">
            <a:noFill/>
            <a:miter lim="800000"/>
            <a:headEnd/>
            <a:tailEnd/>
          </a:ln>
        </p:spPr>
      </p:pic>
      <p:pic>
        <p:nvPicPr>
          <p:cNvPr id="9" name="Immagin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2400" y="5133483"/>
            <a:ext cx="2099927" cy="1399951"/>
          </a:xfrm>
          <a:prstGeom prst="rect">
            <a:avLst/>
          </a:prstGeom>
        </p:spPr>
      </p:pic>
    </p:spTree>
    <p:extLst>
      <p:ext uri="{BB962C8B-B14F-4D97-AF65-F5344CB8AC3E}">
        <p14:creationId xmlns:p14="http://schemas.microsoft.com/office/powerpoint/2010/main" val="3346547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p:cNvSpPr txBox="1"/>
          <p:nvPr/>
        </p:nvSpPr>
        <p:spPr>
          <a:xfrm>
            <a:off x="467544" y="404665"/>
            <a:ext cx="7848871" cy="4708981"/>
          </a:xfrm>
          <a:prstGeom prst="rect">
            <a:avLst/>
          </a:prstGeom>
          <a:noFill/>
        </p:spPr>
        <p:txBody>
          <a:bodyPr wrap="square" rtlCol="0">
            <a:spAutoFit/>
          </a:bodyPr>
          <a:lstStyle/>
          <a:p>
            <a:pPr algn="ctr" eaLnBrk="0" hangingPunct="0">
              <a:defRPr/>
            </a:pPr>
            <a:r>
              <a:rPr lang="it-IT" sz="2800" b="1" dirty="0">
                <a:ln w="12700">
                  <a:solidFill>
                    <a:schemeClr val="tx2">
                      <a:satMod val="155000"/>
                    </a:schemeClr>
                  </a:solidFill>
                  <a:prstDash val="solid"/>
                </a:ln>
                <a:solidFill>
                  <a:srgbClr val="00B0F0"/>
                </a:solidFill>
                <a:latin typeface="Comic Sans MS" pitchFamily="66" charset="0"/>
              </a:rPr>
              <a:t>Obiettivi operativi a livello nazionale</a:t>
            </a:r>
          </a:p>
          <a:p>
            <a:pPr algn="ctr"/>
            <a:endParaRPr lang="it-IT" dirty="0"/>
          </a:p>
          <a:p>
            <a:pPr algn="just"/>
            <a:r>
              <a:rPr lang="it-IT" dirty="0">
                <a:solidFill>
                  <a:srgbClr val="002060"/>
                </a:solidFill>
                <a:latin typeface="Comic Sans MS" panose="030F0702030302020204" pitchFamily="66" charset="0"/>
              </a:rPr>
              <a:t>g) La fase conclusiva della filiera della frutta secca rappresenta spesso localmente uno degli anelli deboli. E’ auspicabile promuovere la realizzazione di </a:t>
            </a:r>
            <a:r>
              <a:rPr lang="it-IT" b="1" dirty="0">
                <a:solidFill>
                  <a:srgbClr val="002060"/>
                </a:solidFill>
                <a:latin typeface="Comic Sans MS" panose="030F0702030302020204" pitchFamily="66" charset="0"/>
              </a:rPr>
              <a:t>impianti di conservazione e trasformazione</a:t>
            </a:r>
            <a:r>
              <a:rPr lang="it-IT" dirty="0">
                <a:solidFill>
                  <a:srgbClr val="002060"/>
                </a:solidFill>
                <a:latin typeface="Comic Sans MS" panose="030F0702030302020204" pitchFamily="66" charset="0"/>
              </a:rPr>
              <a:t> nei più importanti distretti agricoli che garantiscano la creazione di un valore aggiunto che rimanga all’azienda agricola;</a:t>
            </a:r>
          </a:p>
          <a:p>
            <a:pPr algn="just"/>
            <a:r>
              <a:rPr lang="it-IT" dirty="0">
                <a:solidFill>
                  <a:srgbClr val="002060"/>
                </a:solidFill>
                <a:latin typeface="Comic Sans MS" panose="030F0702030302020204" pitchFamily="66" charset="0"/>
              </a:rPr>
              <a:t>h) Una importante priorità riguarda anche i sottoprodotti e la grande quantità di biomasse derivanti delle operazioni colturali che si eseguono annualmente (potature, spollonature, pulitura e cernita delle produzioni) e quindi del </a:t>
            </a:r>
            <a:r>
              <a:rPr lang="it-IT" b="1" dirty="0">
                <a:solidFill>
                  <a:srgbClr val="002060"/>
                </a:solidFill>
                <a:latin typeface="Comic Sans MS" panose="030F0702030302020204" pitchFamily="66" charset="0"/>
              </a:rPr>
              <a:t>recupero e della valorizzazione degli scarti del sistema arboreo da frutta in guscio</a:t>
            </a:r>
            <a:r>
              <a:rPr lang="it-IT" dirty="0">
                <a:solidFill>
                  <a:srgbClr val="002060"/>
                </a:solidFill>
                <a:latin typeface="Comic Sans MS" panose="030F0702030302020204" pitchFamily="66" charset="0"/>
              </a:rPr>
              <a:t>;</a:t>
            </a:r>
          </a:p>
          <a:p>
            <a:pPr algn="just"/>
            <a:r>
              <a:rPr lang="it-IT" dirty="0">
                <a:solidFill>
                  <a:srgbClr val="002060"/>
                </a:solidFill>
                <a:latin typeface="Comic Sans MS" panose="030F0702030302020204" pitchFamily="66" charset="0"/>
              </a:rPr>
              <a:t>i) riduzione dei costi ed applicazione di </a:t>
            </a:r>
            <a:r>
              <a:rPr lang="it-IT" b="1" dirty="0">
                <a:solidFill>
                  <a:srgbClr val="002060"/>
                </a:solidFill>
                <a:latin typeface="Comic Sans MS" panose="030F0702030302020204" pitchFamily="66" charset="0"/>
              </a:rPr>
              <a:t>modelli sostenibili di meccanizzazione</a:t>
            </a:r>
            <a:r>
              <a:rPr lang="it-IT" dirty="0">
                <a:solidFill>
                  <a:srgbClr val="002060"/>
                </a:solidFill>
                <a:latin typeface="Comic Sans MS" panose="030F0702030302020204" pitchFamily="66" charset="0"/>
              </a:rPr>
              <a:t>;</a:t>
            </a:r>
          </a:p>
          <a:p>
            <a:pPr algn="just"/>
            <a:r>
              <a:rPr lang="it-IT" dirty="0">
                <a:solidFill>
                  <a:srgbClr val="002060"/>
                </a:solidFill>
                <a:latin typeface="Comic Sans MS" panose="030F0702030302020204" pitchFamily="66" charset="0"/>
              </a:rPr>
              <a:t>l)</a:t>
            </a:r>
            <a:r>
              <a:rPr lang="it-IT" b="1" dirty="0">
                <a:solidFill>
                  <a:srgbClr val="002060"/>
                </a:solidFill>
                <a:latin typeface="Comic Sans MS" panose="030F0702030302020204" pitchFamily="66" charset="0"/>
              </a:rPr>
              <a:t> </a:t>
            </a:r>
            <a:r>
              <a:rPr lang="it-IT" dirty="0">
                <a:solidFill>
                  <a:srgbClr val="002060"/>
                </a:solidFill>
                <a:latin typeface="Comic Sans MS" panose="030F0702030302020204" pitchFamily="66" charset="0"/>
              </a:rPr>
              <a:t>Marketing territoriale e multifunzionalità.</a:t>
            </a:r>
          </a:p>
          <a:p>
            <a:r>
              <a:rPr lang="it-IT" dirty="0">
                <a:solidFill>
                  <a:srgbClr val="002060"/>
                </a:solidFill>
                <a:latin typeface="Comic Sans MS" panose="030F0702030302020204" pitchFamily="66" charset="0"/>
              </a:rPr>
              <a:t>	</a:t>
            </a:r>
          </a:p>
        </p:txBody>
      </p:sp>
      <p:pic>
        <p:nvPicPr>
          <p:cNvPr id="6" name="Picture 5" descr="C:\Documents and Settings\giovannib.ferrarese.MIPAAF\Desktop\LOGO MIPAAF\logo-medioMIPAAF.tif"/>
          <p:cNvPicPr>
            <a:picLocks noChangeAspect="1" noChangeArrowheads="1"/>
          </p:cNvPicPr>
          <p:nvPr/>
        </p:nvPicPr>
        <p:blipFill>
          <a:blip r:embed="rId2" cstate="print"/>
          <a:srcRect/>
          <a:stretch>
            <a:fillRect/>
          </a:stretch>
        </p:blipFill>
        <p:spPr bwMode="auto">
          <a:xfrm>
            <a:off x="7378030" y="5780217"/>
            <a:ext cx="1298426" cy="720080"/>
          </a:xfrm>
          <a:prstGeom prst="rect">
            <a:avLst/>
          </a:prstGeom>
          <a:noFill/>
          <a:ln w="9525">
            <a:noFill/>
            <a:miter lim="800000"/>
            <a:headEnd/>
            <a:tailEnd/>
          </a:ln>
        </p:spPr>
      </p:pic>
      <p:pic>
        <p:nvPicPr>
          <p:cNvPr id="8" name="Picture 6" descr="http://www.mytuscia.com/media/catalog/product/cache/2/image/9df78eab33525d08d6e5fb8d27136e95/n/o/nocciole-romane-tuscia.jpg"/>
          <p:cNvPicPr>
            <a:picLocks noChangeAspect="1" noChangeArrowheads="1"/>
          </p:cNvPicPr>
          <p:nvPr/>
        </p:nvPicPr>
        <p:blipFill>
          <a:blip r:embed="rId3" cstate="email"/>
          <a:srcRect/>
          <a:stretch>
            <a:fillRect/>
          </a:stretch>
        </p:blipFill>
        <p:spPr bwMode="auto">
          <a:xfrm>
            <a:off x="467545" y="4754544"/>
            <a:ext cx="2947478" cy="1541758"/>
          </a:xfrm>
          <a:prstGeom prst="rect">
            <a:avLst/>
          </a:prstGeom>
          <a:solidFill>
            <a:schemeClr val="bg1"/>
          </a:solidFill>
          <a:ln w="9525">
            <a:solidFill>
              <a:srgbClr val="000000"/>
            </a:solidFill>
            <a:miter lim="800000"/>
            <a:headEnd/>
            <a:tailEnd/>
          </a:ln>
          <a:effectLst>
            <a:outerShdw dist="107763" dir="2700000" algn="ctr" rotWithShape="0">
              <a:srgbClr val="808080">
                <a:alpha val="50000"/>
              </a:srgbClr>
            </a:outerShdw>
          </a:effectLst>
        </p:spPr>
      </p:pic>
      <p:pic>
        <p:nvPicPr>
          <p:cNvPr id="9" name="Picture 4" descr="FACMA semovente 1"/>
          <p:cNvPicPr>
            <a:picLocks noChangeAspect="1" noChangeArrowheads="1"/>
          </p:cNvPicPr>
          <p:nvPr/>
        </p:nvPicPr>
        <p:blipFill>
          <a:blip r:embed="rId4" cstate="email"/>
          <a:srcRect/>
          <a:stretch>
            <a:fillRect/>
          </a:stretch>
        </p:blipFill>
        <p:spPr>
          <a:xfrm>
            <a:off x="4065662" y="4754544"/>
            <a:ext cx="3312368" cy="1583467"/>
          </a:xfrm>
          <a:prstGeom prst="rect">
            <a:avLst/>
          </a:prstGeom>
          <a:ln>
            <a:solidFill>
              <a:schemeClr val="tx1"/>
            </a:solidFill>
          </a:ln>
          <a:effectLst>
            <a:outerShdw dist="107763" dir="2700000" algn="ctr" rotWithShape="0">
              <a:srgbClr val="808080">
                <a:alpha val="50000"/>
              </a:srgbClr>
            </a:outerShdw>
          </a:effectLst>
        </p:spPr>
      </p:pic>
    </p:spTree>
    <p:extLst>
      <p:ext uri="{BB962C8B-B14F-4D97-AF65-F5344CB8AC3E}">
        <p14:creationId xmlns:p14="http://schemas.microsoft.com/office/powerpoint/2010/main" val="1062188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Rettangolo 2"/>
          <p:cNvSpPr>
            <a:spLocks noChangeArrowheads="1"/>
          </p:cNvSpPr>
          <p:nvPr/>
        </p:nvSpPr>
        <p:spPr bwMode="auto">
          <a:xfrm>
            <a:off x="428626" y="917476"/>
            <a:ext cx="8207375" cy="4862870"/>
          </a:xfrm>
          <a:prstGeom prst="rect">
            <a:avLst/>
          </a:prstGeom>
          <a:noFill/>
          <a:ln>
            <a:noFill/>
          </a:ln>
        </p:spPr>
        <p:txBody>
          <a:bodyPr>
            <a:spAutoFit/>
          </a:bodyPr>
          <a:lstStyle/>
          <a:p>
            <a:pPr algn="just">
              <a:defRPr/>
            </a:pPr>
            <a:r>
              <a:rPr lang="it-IT" dirty="0">
                <a:solidFill>
                  <a:srgbClr val="002060"/>
                </a:solidFill>
                <a:latin typeface="Comic Sans MS" pitchFamily="66" charset="0"/>
              </a:rPr>
              <a:t>Per promuovere l’innovazione di processo e il miglioramento della qualità del prodotto all’interno del comparto, è stato redatto il </a:t>
            </a:r>
            <a:r>
              <a:rPr lang="it-IT" sz="2000" dirty="0">
                <a:ln w="12700">
                  <a:solidFill>
                    <a:schemeClr val="tx2">
                      <a:satMod val="155000"/>
                    </a:schemeClr>
                  </a:solidFill>
                  <a:prstDash val="solid"/>
                </a:ln>
                <a:solidFill>
                  <a:srgbClr val="002060"/>
                </a:solidFill>
                <a:latin typeface="Comic Sans MS" pitchFamily="66" charset="0"/>
              </a:rPr>
              <a:t>Bando del Piano </a:t>
            </a:r>
            <a:r>
              <a:rPr lang="it-IT" sz="2000" dirty="0" err="1">
                <a:ln w="12700">
                  <a:solidFill>
                    <a:schemeClr val="tx2">
                      <a:satMod val="155000"/>
                    </a:schemeClr>
                  </a:solidFill>
                  <a:prstDash val="solid"/>
                </a:ln>
                <a:solidFill>
                  <a:srgbClr val="002060"/>
                </a:solidFill>
                <a:latin typeface="Comic Sans MS" pitchFamily="66" charset="0"/>
              </a:rPr>
              <a:t>Corilicolo</a:t>
            </a:r>
            <a:r>
              <a:rPr lang="it-IT" sz="2000" dirty="0">
                <a:ln w="12700">
                  <a:solidFill>
                    <a:schemeClr val="tx2">
                      <a:satMod val="155000"/>
                    </a:schemeClr>
                  </a:solidFill>
                  <a:prstDash val="solid"/>
                </a:ln>
                <a:solidFill>
                  <a:srgbClr val="002060"/>
                </a:solidFill>
                <a:latin typeface="Comic Sans MS" pitchFamily="66" charset="0"/>
              </a:rPr>
              <a:t> nazionale per il triennio 2010-2012</a:t>
            </a:r>
            <a:r>
              <a:rPr lang="it-IT" dirty="0">
                <a:ln w="18415" cmpd="sng">
                  <a:solidFill>
                    <a:srgbClr val="FFFFFF"/>
                  </a:solidFill>
                  <a:prstDash val="solid"/>
                </a:ln>
                <a:solidFill>
                  <a:srgbClr val="002060"/>
                </a:solidFill>
                <a:effectLst>
                  <a:outerShdw blurRad="63500" dir="3600000" algn="tl" rotWithShape="0">
                    <a:srgbClr val="000000">
                      <a:alpha val="70000"/>
                    </a:srgbClr>
                  </a:outerShdw>
                </a:effectLst>
                <a:latin typeface="Comic Sans MS" pitchFamily="66" charset="0"/>
              </a:rPr>
              <a:t> </a:t>
            </a:r>
            <a:r>
              <a:rPr lang="it-IT" dirty="0">
                <a:solidFill>
                  <a:srgbClr val="002060"/>
                </a:solidFill>
                <a:latin typeface="Comic Sans MS" pitchFamily="66" charset="0"/>
              </a:rPr>
              <a:t>(D.M. 17188 del 04.11.2010, Pubblicato nella G.U. il 24 dicembre 2010). </a:t>
            </a:r>
          </a:p>
          <a:p>
            <a:pPr algn="just">
              <a:defRPr/>
            </a:pPr>
            <a:endParaRPr lang="it-IT" dirty="0">
              <a:solidFill>
                <a:srgbClr val="002060"/>
              </a:solidFill>
              <a:latin typeface="Comic Sans MS" pitchFamily="66" charset="0"/>
            </a:endParaRPr>
          </a:p>
          <a:p>
            <a:pPr algn="just">
              <a:defRPr/>
            </a:pPr>
            <a:endParaRPr lang="it-IT" dirty="0">
              <a:solidFill>
                <a:srgbClr val="002060"/>
              </a:solidFill>
              <a:latin typeface="Comic Sans MS" pitchFamily="66" charset="0"/>
            </a:endParaRPr>
          </a:p>
          <a:p>
            <a:pPr algn="just">
              <a:defRPr/>
            </a:pPr>
            <a:endParaRPr lang="it-IT" dirty="0">
              <a:solidFill>
                <a:srgbClr val="002060"/>
              </a:solidFill>
              <a:latin typeface="Comic Sans MS" pitchFamily="66" charset="0"/>
            </a:endParaRPr>
          </a:p>
          <a:p>
            <a:pPr algn="just">
              <a:defRPr/>
            </a:pPr>
            <a:r>
              <a:rPr lang="it-IT" b="1" dirty="0">
                <a:solidFill>
                  <a:srgbClr val="FF0000"/>
                </a:solidFill>
                <a:latin typeface="Comic Sans MS" pitchFamily="66" charset="0"/>
              </a:rPr>
              <a:t>Tale Bando è nato dall’esigenza di affrontare le molteplici problematiche che negli ultimi anni si sono venute a creare nel comparto. </a:t>
            </a:r>
          </a:p>
          <a:p>
            <a:pPr algn="just">
              <a:defRPr/>
            </a:pPr>
            <a:endParaRPr lang="it-IT" dirty="0">
              <a:solidFill>
                <a:srgbClr val="002060"/>
              </a:solidFill>
              <a:latin typeface="Comic Sans MS" pitchFamily="66" charset="0"/>
            </a:endParaRPr>
          </a:p>
          <a:p>
            <a:pPr algn="just">
              <a:defRPr/>
            </a:pPr>
            <a:r>
              <a:rPr lang="it-IT" dirty="0">
                <a:solidFill>
                  <a:srgbClr val="002060"/>
                </a:solidFill>
                <a:latin typeface="Comic Sans MS" pitchFamily="66" charset="0"/>
              </a:rPr>
              <a:t>Il Bando è stato messo a punto a seguito del Piano approvato nel corso del 2010 dalla Conferenza Permanente tra lo Stato, le Regioni e le Province Autonome è frutto del lavoro svolto dal </a:t>
            </a:r>
            <a:r>
              <a:rPr lang="it-IT" b="1" dirty="0">
                <a:solidFill>
                  <a:srgbClr val="FF0000"/>
                </a:solidFill>
                <a:effectLst>
                  <a:outerShdw blurRad="38100" dist="38100" dir="2700000" algn="tl">
                    <a:srgbClr val="000000">
                      <a:alpha val="43137"/>
                    </a:srgbClr>
                  </a:outerShdw>
                </a:effectLst>
                <a:latin typeface="Comic Sans MS" pitchFamily="66" charset="0"/>
              </a:rPr>
              <a:t>Tavolo di filiera frutta in guscio – sez. nocciole</a:t>
            </a:r>
            <a:r>
              <a:rPr lang="it-IT" dirty="0">
                <a:solidFill>
                  <a:srgbClr val="FF0000"/>
                </a:solidFill>
                <a:latin typeface="Comic Sans MS" pitchFamily="66" charset="0"/>
              </a:rPr>
              <a:t>,</a:t>
            </a:r>
            <a:r>
              <a:rPr lang="it-IT" dirty="0">
                <a:solidFill>
                  <a:srgbClr val="002060"/>
                </a:solidFill>
                <a:latin typeface="Comic Sans MS" pitchFamily="66" charset="0"/>
              </a:rPr>
              <a:t> istituito presso il </a:t>
            </a:r>
            <a:r>
              <a:rPr lang="it-IT" dirty="0" err="1">
                <a:solidFill>
                  <a:srgbClr val="002060"/>
                </a:solidFill>
                <a:latin typeface="Comic Sans MS" pitchFamily="66" charset="0"/>
              </a:rPr>
              <a:t>MiPAAF</a:t>
            </a:r>
            <a:r>
              <a:rPr lang="it-IT" dirty="0">
                <a:solidFill>
                  <a:srgbClr val="002060"/>
                </a:solidFill>
                <a:latin typeface="Comic Sans MS" pitchFamily="66" charset="0"/>
              </a:rPr>
              <a:t>, con la partecipazione dei rappresentanti delle quattro Regioni corilicole italiane, delle Organizzazioni professionali e degli Organismi rappresentativi del settore. </a:t>
            </a:r>
          </a:p>
        </p:txBody>
      </p:sp>
      <p:pic>
        <p:nvPicPr>
          <p:cNvPr id="7" name="Picture 5" descr="C:\Documents and Settings\giovannib.ferrarese.MIPAAF\Desktop\LOGO MIPAAF\logo-medioMIPAAF.tif"/>
          <p:cNvPicPr>
            <a:picLocks noChangeAspect="1" noChangeArrowheads="1"/>
          </p:cNvPicPr>
          <p:nvPr/>
        </p:nvPicPr>
        <p:blipFill>
          <a:blip r:embed="rId2" cstate="print"/>
          <a:srcRect/>
          <a:stretch>
            <a:fillRect/>
          </a:stretch>
        </p:blipFill>
        <p:spPr bwMode="auto">
          <a:xfrm>
            <a:off x="6692445" y="5780346"/>
            <a:ext cx="1599510" cy="687240"/>
          </a:xfrm>
          <a:prstGeom prst="rect">
            <a:avLst/>
          </a:prstGeom>
          <a:noFill/>
          <a:ln w="9525">
            <a:noFill/>
            <a:miter lim="800000"/>
            <a:headEnd/>
            <a:tailEnd/>
          </a:ln>
        </p:spPr>
      </p:pic>
      <p:sp>
        <p:nvSpPr>
          <p:cNvPr id="8" name="Rettangolo 7"/>
          <p:cNvSpPr/>
          <p:nvPr/>
        </p:nvSpPr>
        <p:spPr>
          <a:xfrm>
            <a:off x="0" y="260648"/>
            <a:ext cx="9144000" cy="523220"/>
          </a:xfrm>
          <a:prstGeom prst="rect">
            <a:avLst/>
          </a:prstGeom>
        </p:spPr>
        <p:txBody>
          <a:bodyPr wrap="square">
            <a:spAutoFit/>
          </a:bodyPr>
          <a:lstStyle/>
          <a:p>
            <a:pPr algn="ctr" eaLnBrk="0" hangingPunct="0">
              <a:defRPr/>
            </a:pPr>
            <a:r>
              <a:rPr lang="it-IT" sz="2800" b="1" dirty="0">
                <a:ln w="12700">
                  <a:solidFill>
                    <a:schemeClr val="tx2">
                      <a:satMod val="155000"/>
                    </a:schemeClr>
                  </a:solidFill>
                  <a:prstDash val="solid"/>
                </a:ln>
                <a:solidFill>
                  <a:srgbClr val="00B0F0"/>
                </a:solidFill>
                <a:latin typeface="Comic Sans MS" pitchFamily="66" charset="0"/>
              </a:rPr>
              <a:t>Il Bando del settore </a:t>
            </a:r>
            <a:r>
              <a:rPr lang="it-IT" sz="2800" b="1" dirty="0" err="1">
                <a:ln w="12700">
                  <a:solidFill>
                    <a:schemeClr val="tx2">
                      <a:satMod val="155000"/>
                    </a:schemeClr>
                  </a:solidFill>
                  <a:prstDash val="solid"/>
                </a:ln>
                <a:solidFill>
                  <a:srgbClr val="00B0F0"/>
                </a:solidFill>
                <a:latin typeface="Comic Sans MS" pitchFamily="66" charset="0"/>
              </a:rPr>
              <a:t>corilicolo</a:t>
            </a:r>
            <a:endParaRPr lang="it-IT" sz="2800" b="1" dirty="0">
              <a:solidFill>
                <a:srgbClr val="00B0F0"/>
              </a:solidFill>
              <a:latin typeface="Comic Sans MS" pitchFamily="66" charset="0"/>
            </a:endParaRPr>
          </a:p>
        </p:txBody>
      </p:sp>
      <p:sp>
        <p:nvSpPr>
          <p:cNvPr id="2" name="Freccia in giù 1"/>
          <p:cNvSpPr/>
          <p:nvPr/>
        </p:nvSpPr>
        <p:spPr>
          <a:xfrm>
            <a:off x="3093156" y="2122311"/>
            <a:ext cx="834588" cy="812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FFFF00"/>
              </a:solidFill>
            </a:endParaRPr>
          </a:p>
        </p:txBody>
      </p:sp>
      <p:sp>
        <p:nvSpPr>
          <p:cNvPr id="3" name="Freccia in giù 2"/>
          <p:cNvSpPr/>
          <p:nvPr/>
        </p:nvSpPr>
        <p:spPr>
          <a:xfrm>
            <a:off x="5204178" y="2122311"/>
            <a:ext cx="829338" cy="812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692951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467544" y="1382573"/>
            <a:ext cx="4248472" cy="4585871"/>
          </a:xfrm>
          <a:prstGeom prst="rect">
            <a:avLst/>
          </a:prstGeom>
        </p:spPr>
        <p:txBody>
          <a:bodyPr wrap="square">
            <a:spAutoFit/>
          </a:bodyPr>
          <a:lstStyle/>
          <a:p>
            <a:pPr marL="342900" indent="-342900" algn="ctr">
              <a:lnSpc>
                <a:spcPct val="150000"/>
              </a:lnSpc>
              <a:defRPr/>
            </a:pPr>
            <a:r>
              <a:rPr lang="it-IT" b="1" dirty="0">
                <a:solidFill>
                  <a:srgbClr val="002060"/>
                </a:solidFill>
                <a:latin typeface="Comic Sans MS" pitchFamily="66" charset="0"/>
              </a:rPr>
              <a:t>Campo di applicazione</a:t>
            </a:r>
          </a:p>
          <a:p>
            <a:pPr marL="342900" indent="-342900" algn="ctr">
              <a:lnSpc>
                <a:spcPct val="150000"/>
              </a:lnSpc>
              <a:defRPr/>
            </a:pPr>
            <a:endParaRPr lang="it-IT" dirty="0">
              <a:solidFill>
                <a:srgbClr val="002060"/>
              </a:solidFill>
              <a:latin typeface="Comic Sans MS" pitchFamily="66" charset="0"/>
            </a:endParaRPr>
          </a:p>
          <a:p>
            <a:pPr marL="342900" indent="-342900" algn="just">
              <a:buFont typeface="+mj-lt"/>
              <a:buAutoNum type="arabicPeriod"/>
              <a:defRPr/>
            </a:pPr>
            <a:r>
              <a:rPr lang="it-IT" sz="1700" dirty="0">
                <a:solidFill>
                  <a:srgbClr val="002060"/>
                </a:solidFill>
                <a:latin typeface="Comic Sans MS" pitchFamily="66" charset="0"/>
              </a:rPr>
              <a:t>Problematiche della meccanizzazione in condizioni orografiche complesse;</a:t>
            </a:r>
          </a:p>
          <a:p>
            <a:pPr marL="342900" indent="-342900" algn="just">
              <a:buFont typeface="+mj-lt"/>
              <a:buAutoNum type="arabicPeriod"/>
            </a:pPr>
            <a:r>
              <a:rPr lang="it-IT" sz="1700" dirty="0">
                <a:solidFill>
                  <a:srgbClr val="002060"/>
                </a:solidFill>
                <a:latin typeface="Comic Sans MS" pitchFamily="66" charset="0"/>
              </a:rPr>
              <a:t>Valorizzazione delle migliori cultivar di nocciolo e sviluppo di un moderno </a:t>
            </a:r>
            <a:r>
              <a:rPr lang="it-IT" sz="1700" dirty="0" err="1">
                <a:solidFill>
                  <a:srgbClr val="002060"/>
                </a:solidFill>
                <a:latin typeface="Comic Sans MS" pitchFamily="66" charset="0"/>
              </a:rPr>
              <a:t>vivaismo</a:t>
            </a:r>
            <a:r>
              <a:rPr lang="it-IT" sz="1700" dirty="0">
                <a:solidFill>
                  <a:srgbClr val="002060"/>
                </a:solidFill>
                <a:latin typeface="Comic Sans MS" pitchFamily="66" charset="0"/>
              </a:rPr>
              <a:t>;</a:t>
            </a:r>
          </a:p>
          <a:p>
            <a:pPr marL="342900" indent="-342900" algn="just">
              <a:buFont typeface="+mj-lt"/>
              <a:buAutoNum type="arabicPeriod"/>
            </a:pPr>
            <a:r>
              <a:rPr lang="it-IT" sz="1700" dirty="0">
                <a:solidFill>
                  <a:srgbClr val="002060"/>
                </a:solidFill>
                <a:latin typeface="Comic Sans MS" pitchFamily="66" charset="0"/>
              </a:rPr>
              <a:t>Miglioramento della qualità del prodotto nocciola su tutte le fasi della filiera ed in particolare nella raccolta, stoccaggio e trasformazione;</a:t>
            </a:r>
          </a:p>
          <a:p>
            <a:pPr marL="342900" indent="-342900" algn="just">
              <a:buFont typeface="+mj-lt"/>
              <a:buAutoNum type="arabicPeriod"/>
            </a:pPr>
            <a:r>
              <a:rPr lang="it-IT" sz="1700" dirty="0">
                <a:solidFill>
                  <a:srgbClr val="002060"/>
                </a:solidFill>
                <a:latin typeface="Comic Sans MS" pitchFamily="66" charset="0"/>
              </a:rPr>
              <a:t>Iniziative di marketing, valorizzazione e promozione dei </a:t>
            </a:r>
            <a:r>
              <a:rPr lang="it-IT" sz="1700" u="sng" dirty="0">
                <a:solidFill>
                  <a:srgbClr val="002060"/>
                </a:solidFill>
                <a:latin typeface="Comic Sans MS" pitchFamily="66" charset="0"/>
              </a:rPr>
              <a:t>territori </a:t>
            </a:r>
            <a:r>
              <a:rPr lang="it-IT" sz="1700" u="sng" dirty="0" err="1">
                <a:solidFill>
                  <a:srgbClr val="002060"/>
                </a:solidFill>
                <a:latin typeface="Comic Sans MS" pitchFamily="66" charset="0"/>
              </a:rPr>
              <a:t>vocati</a:t>
            </a:r>
            <a:r>
              <a:rPr lang="it-IT" sz="1700" dirty="0">
                <a:solidFill>
                  <a:srgbClr val="002060"/>
                </a:solidFill>
                <a:latin typeface="Comic Sans MS" pitchFamily="66" charset="0"/>
              </a:rPr>
              <a:t> alla coltivazione della nocciola.</a:t>
            </a:r>
          </a:p>
        </p:txBody>
      </p:sp>
      <p:sp>
        <p:nvSpPr>
          <p:cNvPr id="7" name="Rettangolo 6"/>
          <p:cNvSpPr/>
          <p:nvPr/>
        </p:nvSpPr>
        <p:spPr>
          <a:xfrm>
            <a:off x="0" y="260648"/>
            <a:ext cx="9144000" cy="523220"/>
          </a:xfrm>
          <a:prstGeom prst="rect">
            <a:avLst/>
          </a:prstGeom>
        </p:spPr>
        <p:txBody>
          <a:bodyPr wrap="square">
            <a:spAutoFit/>
          </a:bodyPr>
          <a:lstStyle/>
          <a:p>
            <a:pPr algn="ctr" eaLnBrk="0" hangingPunct="0">
              <a:defRPr/>
            </a:pPr>
            <a:r>
              <a:rPr lang="it-IT" sz="2800" b="1" dirty="0">
                <a:ln w="12700">
                  <a:solidFill>
                    <a:schemeClr val="tx2">
                      <a:satMod val="155000"/>
                    </a:schemeClr>
                  </a:solidFill>
                  <a:prstDash val="solid"/>
                </a:ln>
                <a:solidFill>
                  <a:srgbClr val="00B0F0"/>
                </a:solidFill>
                <a:latin typeface="Comic Sans MS" pitchFamily="66" charset="0"/>
              </a:rPr>
              <a:t>Il Bando del settore </a:t>
            </a:r>
            <a:r>
              <a:rPr lang="it-IT" sz="2800" b="1" dirty="0" err="1">
                <a:ln w="12700">
                  <a:solidFill>
                    <a:schemeClr val="tx2">
                      <a:satMod val="155000"/>
                    </a:schemeClr>
                  </a:solidFill>
                  <a:prstDash val="solid"/>
                </a:ln>
                <a:solidFill>
                  <a:srgbClr val="00B0F0"/>
                </a:solidFill>
                <a:latin typeface="Comic Sans MS" pitchFamily="66" charset="0"/>
              </a:rPr>
              <a:t>corilicolo</a:t>
            </a:r>
            <a:endParaRPr lang="it-IT" sz="2800" b="1" dirty="0">
              <a:solidFill>
                <a:srgbClr val="00B0F0"/>
              </a:solidFill>
              <a:latin typeface="Comic Sans MS" pitchFamily="66" charset="0"/>
            </a:endParaRPr>
          </a:p>
        </p:txBody>
      </p:sp>
      <p:pic>
        <p:nvPicPr>
          <p:cNvPr id="8" name="Picture 5" descr="C:\Documents and Settings\giovannib.ferrarese.MIPAAF\Desktop\LOGO MIPAAF\logo-medioMIPAAF.tif"/>
          <p:cNvPicPr>
            <a:picLocks noChangeAspect="1" noChangeArrowheads="1"/>
          </p:cNvPicPr>
          <p:nvPr/>
        </p:nvPicPr>
        <p:blipFill>
          <a:blip r:embed="rId2" cstate="print"/>
          <a:srcRect/>
          <a:stretch>
            <a:fillRect/>
          </a:stretch>
        </p:blipFill>
        <p:spPr bwMode="auto">
          <a:xfrm>
            <a:off x="1691468" y="5782516"/>
            <a:ext cx="1599510" cy="687240"/>
          </a:xfrm>
          <a:prstGeom prst="rect">
            <a:avLst/>
          </a:prstGeom>
          <a:noFill/>
          <a:ln w="9525">
            <a:noFill/>
            <a:miter lim="800000"/>
            <a:headEnd/>
            <a:tailEnd/>
          </a:ln>
        </p:spPr>
      </p:pic>
      <p:pic>
        <p:nvPicPr>
          <p:cNvPr id="2051" name="Picture 3" descr="C:\Documents and Settings\giovannib.ferrarese.MIPAAF\Desktop\PRODUZIONE\INTERVENTI\NOCCIOLE MONFERRATO per ALBERTO\noccioleto_picc.jpg"/>
          <p:cNvPicPr>
            <a:picLocks noChangeAspect="1" noChangeArrowheads="1"/>
          </p:cNvPicPr>
          <p:nvPr/>
        </p:nvPicPr>
        <p:blipFill>
          <a:blip r:embed="rId3" cstate="print"/>
          <a:srcRect/>
          <a:stretch>
            <a:fillRect/>
          </a:stretch>
        </p:blipFill>
        <p:spPr bwMode="auto">
          <a:xfrm>
            <a:off x="4972490" y="1042828"/>
            <a:ext cx="3694212" cy="4925616"/>
          </a:xfrm>
          <a:prstGeom prst="rect">
            <a:avLst/>
          </a:prstGeom>
          <a:noFill/>
        </p:spPr>
      </p:pic>
    </p:spTree>
    <p:extLst>
      <p:ext uri="{BB962C8B-B14F-4D97-AF65-F5344CB8AC3E}">
        <p14:creationId xmlns:p14="http://schemas.microsoft.com/office/powerpoint/2010/main" val="3050315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pPr>
              <a:defRPr/>
            </a:pPr>
            <a:fld id="{052FFDBE-9231-42CA-A889-D0382E3D0934}" type="slidenum">
              <a:rPr lang="it-IT" smtClean="0"/>
              <a:pPr>
                <a:defRPr/>
              </a:pPr>
              <a:t>8</a:t>
            </a:fld>
            <a:endParaRPr lang="it-IT" dirty="0"/>
          </a:p>
        </p:txBody>
      </p:sp>
      <p:pic>
        <p:nvPicPr>
          <p:cNvPr id="8196" name="Picture 4"/>
          <p:cNvPicPr>
            <a:picLocks noChangeAspect="1" noChangeArrowheads="1"/>
          </p:cNvPicPr>
          <p:nvPr/>
        </p:nvPicPr>
        <p:blipFill>
          <a:blip r:embed="rId2" cstate="print"/>
          <a:srcRect/>
          <a:stretch>
            <a:fillRect/>
          </a:stretch>
        </p:blipFill>
        <p:spPr bwMode="auto">
          <a:xfrm>
            <a:off x="508000" y="722313"/>
            <a:ext cx="8160747" cy="5699405"/>
          </a:xfrm>
          <a:prstGeom prst="rect">
            <a:avLst/>
          </a:prstGeom>
          <a:noFill/>
          <a:ln w="9525">
            <a:noFill/>
            <a:miter lim="800000"/>
            <a:headEnd/>
            <a:tailEnd/>
          </a:ln>
        </p:spPr>
      </p:pic>
      <p:sp>
        <p:nvSpPr>
          <p:cNvPr id="5" name="Rettangolo 4"/>
          <p:cNvSpPr/>
          <p:nvPr/>
        </p:nvSpPr>
        <p:spPr>
          <a:xfrm>
            <a:off x="0" y="260648"/>
            <a:ext cx="9144000" cy="461665"/>
          </a:xfrm>
          <a:prstGeom prst="rect">
            <a:avLst/>
          </a:prstGeom>
        </p:spPr>
        <p:txBody>
          <a:bodyPr wrap="square">
            <a:spAutoFit/>
          </a:bodyPr>
          <a:lstStyle/>
          <a:p>
            <a:pPr algn="ctr" eaLnBrk="0" hangingPunct="0">
              <a:defRPr/>
            </a:pPr>
            <a:r>
              <a:rPr lang="it-IT" sz="2400" dirty="0">
                <a:ln w="12700">
                  <a:solidFill>
                    <a:schemeClr val="tx2">
                      <a:satMod val="155000"/>
                    </a:schemeClr>
                  </a:solidFill>
                  <a:prstDash val="solid"/>
                </a:ln>
                <a:solidFill>
                  <a:srgbClr val="00B0F0"/>
                </a:solidFill>
                <a:latin typeface="Comic Sans MS" pitchFamily="66" charset="0"/>
              </a:rPr>
              <a:t>Il Bando del settore </a:t>
            </a:r>
            <a:r>
              <a:rPr lang="it-IT" sz="2400" dirty="0" err="1">
                <a:ln w="12700">
                  <a:solidFill>
                    <a:schemeClr val="tx2">
                      <a:satMod val="155000"/>
                    </a:schemeClr>
                  </a:solidFill>
                  <a:prstDash val="solid"/>
                </a:ln>
                <a:solidFill>
                  <a:srgbClr val="00B0F0"/>
                </a:solidFill>
                <a:latin typeface="Comic Sans MS" pitchFamily="66" charset="0"/>
              </a:rPr>
              <a:t>corilicolo</a:t>
            </a:r>
            <a:endParaRPr lang="it-IT" sz="2400" b="1" dirty="0">
              <a:solidFill>
                <a:srgbClr val="00B0F0"/>
              </a:solidFill>
              <a:latin typeface="Comic Sans MS" pitchFamily="66" charset="0"/>
            </a:endParaRPr>
          </a:p>
        </p:txBody>
      </p:sp>
    </p:spTree>
    <p:extLst>
      <p:ext uri="{BB962C8B-B14F-4D97-AF65-F5344CB8AC3E}">
        <p14:creationId xmlns:p14="http://schemas.microsoft.com/office/powerpoint/2010/main" val="495497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99495" y="967409"/>
            <a:ext cx="8176334" cy="4967514"/>
          </a:xfrm>
          <a:prstGeom prst="rect">
            <a:avLst/>
          </a:prstGeom>
          <a:noFill/>
        </p:spPr>
        <p:txBody>
          <a:bodyPr wrap="square" rtlCol="0">
            <a:spAutoFit/>
          </a:bodyPr>
          <a:lstStyle/>
          <a:p>
            <a:endParaRPr lang="it-IT" dirty="0"/>
          </a:p>
          <a:p>
            <a:pPr algn="just">
              <a:lnSpc>
                <a:spcPct val="114000"/>
              </a:lnSpc>
            </a:pPr>
            <a:r>
              <a:rPr lang="it-IT" sz="2000" dirty="0">
                <a:solidFill>
                  <a:srgbClr val="002060"/>
                </a:solidFill>
                <a:latin typeface="Comic Sans MS" panose="030F0702030302020204" pitchFamily="66" charset="0"/>
              </a:rPr>
              <a:t>Proprio uno dei 13 progetti il progetto </a:t>
            </a:r>
            <a:r>
              <a:rPr lang="it-IT" sz="2000" dirty="0">
                <a:solidFill>
                  <a:srgbClr val="002060"/>
                </a:solidFill>
                <a:highlight>
                  <a:srgbClr val="00FF00"/>
                </a:highlight>
                <a:latin typeface="Comic Sans MS" panose="030F0702030302020204" pitchFamily="66" charset="0"/>
              </a:rPr>
              <a:t>RI.S.VA.NOC.Q. 5 COLORI </a:t>
            </a:r>
            <a:r>
              <a:rPr lang="it-IT" sz="2000" dirty="0">
                <a:solidFill>
                  <a:srgbClr val="002060"/>
                </a:solidFill>
                <a:latin typeface="Comic Sans MS" panose="030F0702030302020204" pitchFamily="66" charset="0"/>
              </a:rPr>
              <a:t>attuato da </a:t>
            </a:r>
            <a:r>
              <a:rPr lang="it-IT" sz="2000" dirty="0">
                <a:solidFill>
                  <a:srgbClr val="002060"/>
                </a:solidFill>
                <a:highlight>
                  <a:srgbClr val="00FF00"/>
                </a:highlight>
                <a:latin typeface="Comic Sans MS" panose="030F0702030302020204" pitchFamily="66" charset="0"/>
              </a:rPr>
              <a:t>UNAPROA</a:t>
            </a:r>
            <a:r>
              <a:rPr lang="it-IT" sz="2000" dirty="0">
                <a:solidFill>
                  <a:srgbClr val="002060"/>
                </a:solidFill>
                <a:latin typeface="Comic Sans MS" panose="030F0702030302020204" pitchFamily="66" charset="0"/>
              </a:rPr>
              <a:t>, prevedeva che il </a:t>
            </a:r>
            <a:r>
              <a:rPr lang="it-IT" sz="2000" i="1" dirty="0">
                <a:solidFill>
                  <a:srgbClr val="002060"/>
                </a:solidFill>
                <a:latin typeface="Comic Sans MS" panose="030F0702030302020204" pitchFamily="66" charset="0"/>
              </a:rPr>
              <a:t>CIVI-Italia</a:t>
            </a:r>
            <a:r>
              <a:rPr lang="it-IT" sz="2000" dirty="0">
                <a:solidFill>
                  <a:srgbClr val="002060"/>
                </a:solidFill>
                <a:latin typeface="Comic Sans MS" panose="030F0702030302020204" pitchFamily="66" charset="0"/>
              </a:rPr>
              <a:t> proponesse l’implementazione di un Sistema di Qualificazione/Certificazione genetico-sanitaria nazionale su scala volontaria del materiale di propagazione vegetale del nocciolo</a:t>
            </a:r>
          </a:p>
          <a:p>
            <a:pPr algn="just"/>
            <a:endParaRPr lang="it-IT" sz="2400" dirty="0">
              <a:solidFill>
                <a:srgbClr val="002060"/>
              </a:solidFill>
              <a:latin typeface="Comic Sans MS" panose="030F0702030302020204" pitchFamily="66" charset="0"/>
              <a:cs typeface="Helvetica" panose="020B0604020202020204" pitchFamily="34" charset="0"/>
            </a:endParaRPr>
          </a:p>
          <a:p>
            <a:pPr algn="just">
              <a:lnSpc>
                <a:spcPct val="114000"/>
              </a:lnSpc>
            </a:pPr>
            <a:r>
              <a:rPr lang="it-IT" sz="2000" dirty="0">
                <a:solidFill>
                  <a:srgbClr val="002060"/>
                </a:solidFill>
                <a:latin typeface="Comic Sans MS" panose="030F0702030302020204" pitchFamily="66" charset="0"/>
              </a:rPr>
              <a:t>Il progetto permise di selezionare, attraverso le collezioni varietali esistenti presso alcune istituzioni scientifiche nazionali, piante capostipiti delle più importanti varietà che, dopo gli accertamenti sanitari e i test di corrispondenza varietale, furono conservati in isolamento presso le screen </a:t>
            </a:r>
            <a:r>
              <a:rPr lang="it-IT" sz="2000" dirty="0" err="1">
                <a:solidFill>
                  <a:srgbClr val="002060"/>
                </a:solidFill>
                <a:latin typeface="Comic Sans MS" panose="030F0702030302020204" pitchFamily="66" charset="0"/>
              </a:rPr>
              <a:t>houses</a:t>
            </a:r>
            <a:r>
              <a:rPr lang="it-IT" sz="2000" dirty="0">
                <a:solidFill>
                  <a:srgbClr val="002060"/>
                </a:solidFill>
                <a:latin typeface="Comic Sans MS" panose="030F0702030302020204" pitchFamily="66" charset="0"/>
              </a:rPr>
              <a:t> del CRSFA Basile </a:t>
            </a:r>
            <a:r>
              <a:rPr lang="it-IT" sz="2000" dirty="0" err="1">
                <a:solidFill>
                  <a:srgbClr val="002060"/>
                </a:solidFill>
                <a:latin typeface="Comic Sans MS" panose="030F0702030302020204" pitchFamily="66" charset="0"/>
              </a:rPr>
              <a:t>Caramia</a:t>
            </a:r>
            <a:r>
              <a:rPr lang="it-IT" sz="2000" dirty="0">
                <a:solidFill>
                  <a:srgbClr val="002060"/>
                </a:solidFill>
                <a:latin typeface="Comic Sans MS" panose="030F0702030302020204" pitchFamily="66" charset="0"/>
              </a:rPr>
              <a:t> di Locorotondo</a:t>
            </a:r>
            <a:endParaRPr lang="it-IT" sz="2000" dirty="0">
              <a:latin typeface="Helvetica" panose="020B0604020202020204" pitchFamily="34" charset="0"/>
              <a:cs typeface="Helvetica" panose="020B0604020202020204" pitchFamily="34" charset="0"/>
            </a:endParaRPr>
          </a:p>
          <a:p>
            <a:endParaRPr lang="it-IT" sz="2400" dirty="0">
              <a:latin typeface="Helvetica" panose="020B0604020202020204" pitchFamily="34" charset="0"/>
              <a:cs typeface="Helvetica" panose="020B0604020202020204" pitchFamily="34" charset="0"/>
            </a:endParaRPr>
          </a:p>
        </p:txBody>
      </p:sp>
      <p:sp>
        <p:nvSpPr>
          <p:cNvPr id="4" name="CasellaDiTesto 3"/>
          <p:cNvSpPr txBox="1"/>
          <p:nvPr/>
        </p:nvSpPr>
        <p:spPr>
          <a:xfrm>
            <a:off x="967408" y="3836505"/>
            <a:ext cx="7142921" cy="1446550"/>
          </a:xfrm>
          <a:prstGeom prst="rect">
            <a:avLst/>
          </a:prstGeom>
          <a:noFill/>
        </p:spPr>
        <p:txBody>
          <a:bodyPr wrap="square" rtlCol="0">
            <a:spAutoFit/>
          </a:bodyPr>
          <a:lstStyle/>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p:txBody>
      </p:sp>
      <p:sp>
        <p:nvSpPr>
          <p:cNvPr id="3" name="Rettangolo 2">
            <a:extLst>
              <a:ext uri="{FF2B5EF4-FFF2-40B4-BE49-F238E27FC236}">
                <a16:creationId xmlns:a16="http://schemas.microsoft.com/office/drawing/2014/main" xmlns="" id="{FF25D231-172F-448F-B9E3-0D652D914F30}"/>
              </a:ext>
            </a:extLst>
          </p:cNvPr>
          <p:cNvSpPr/>
          <p:nvPr/>
        </p:nvSpPr>
        <p:spPr>
          <a:xfrm>
            <a:off x="1411551" y="399495"/>
            <a:ext cx="5663952" cy="523220"/>
          </a:xfrm>
          <a:prstGeom prst="rect">
            <a:avLst/>
          </a:prstGeom>
        </p:spPr>
        <p:txBody>
          <a:bodyPr wrap="square">
            <a:spAutoFit/>
          </a:bodyPr>
          <a:lstStyle/>
          <a:p>
            <a:pPr algn="ctr" eaLnBrk="0" hangingPunct="0">
              <a:defRPr/>
            </a:pPr>
            <a:r>
              <a:rPr lang="it-IT" sz="2800" dirty="0">
                <a:ln w="12700">
                  <a:solidFill>
                    <a:schemeClr val="tx2">
                      <a:satMod val="155000"/>
                    </a:schemeClr>
                  </a:solidFill>
                  <a:prstDash val="solid"/>
                </a:ln>
                <a:solidFill>
                  <a:srgbClr val="00B0F0"/>
                </a:solidFill>
                <a:latin typeface="Comic Sans MS" pitchFamily="66" charset="0"/>
              </a:rPr>
              <a:t>Il Bando del settore </a:t>
            </a:r>
            <a:r>
              <a:rPr lang="it-IT" sz="2800" dirty="0" err="1">
                <a:ln w="12700">
                  <a:solidFill>
                    <a:schemeClr val="tx2">
                      <a:satMod val="155000"/>
                    </a:schemeClr>
                  </a:solidFill>
                  <a:prstDash val="solid"/>
                </a:ln>
                <a:solidFill>
                  <a:srgbClr val="00B0F0"/>
                </a:solidFill>
                <a:latin typeface="Comic Sans MS" pitchFamily="66" charset="0"/>
              </a:rPr>
              <a:t>corilicolo</a:t>
            </a:r>
            <a:endParaRPr lang="it-IT" sz="2800" b="1" dirty="0">
              <a:solidFill>
                <a:srgbClr val="00B0F0"/>
              </a:solidFill>
              <a:latin typeface="Comic Sans MS" pitchFamily="66" charset="0"/>
            </a:endParaRPr>
          </a:p>
        </p:txBody>
      </p:sp>
      <p:pic>
        <p:nvPicPr>
          <p:cNvPr id="5" name="Picture 5" descr="C:\Documents and Settings\giovannib.ferrarese.MIPAAF\Desktop\LOGO MIPAAF\logo-medioMIPAAF.tif">
            <a:extLst>
              <a:ext uri="{FF2B5EF4-FFF2-40B4-BE49-F238E27FC236}">
                <a16:creationId xmlns:a16="http://schemas.microsoft.com/office/drawing/2014/main" xmlns="" id="{7CC3CF52-F08B-4DE4-BEAA-C4C2B65AB985}"/>
              </a:ext>
            </a:extLst>
          </p:cNvPr>
          <p:cNvPicPr>
            <a:picLocks noChangeAspect="1" noChangeArrowheads="1"/>
          </p:cNvPicPr>
          <p:nvPr/>
        </p:nvPicPr>
        <p:blipFill>
          <a:blip r:embed="rId2" cstate="print"/>
          <a:srcRect/>
          <a:stretch>
            <a:fillRect/>
          </a:stretch>
        </p:blipFill>
        <p:spPr bwMode="auto">
          <a:xfrm>
            <a:off x="6893783" y="5546971"/>
            <a:ext cx="1599510" cy="687240"/>
          </a:xfrm>
          <a:prstGeom prst="rect">
            <a:avLst/>
          </a:prstGeom>
          <a:noFill/>
          <a:ln w="9525">
            <a:noFill/>
            <a:miter lim="800000"/>
            <a:headEnd/>
            <a:tailEnd/>
          </a:ln>
        </p:spPr>
      </p:pic>
    </p:spTree>
    <p:extLst>
      <p:ext uri="{BB962C8B-B14F-4D97-AF65-F5344CB8AC3E}">
        <p14:creationId xmlns:p14="http://schemas.microsoft.com/office/powerpoint/2010/main" val="76914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Immagine 12" descr="Civi-Ital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6256" y="4917060"/>
            <a:ext cx="808425" cy="88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Rectangle 3"/>
          <p:cNvSpPr txBox="1">
            <a:spLocks noChangeArrowheads="1"/>
          </p:cNvSpPr>
          <p:nvPr/>
        </p:nvSpPr>
        <p:spPr bwMode="auto">
          <a:xfrm>
            <a:off x="468313" y="2073271"/>
            <a:ext cx="7920111" cy="2795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it-IT" sz="2400" b="1" dirty="0">
                <a:solidFill>
                  <a:srgbClr val="FF0000"/>
                </a:solidFill>
                <a:latin typeface="Comic Sans MS" panose="030F0702030302020204" pitchFamily="66" charset="0"/>
              </a:rPr>
              <a:t>Anno 2015 </a:t>
            </a:r>
          </a:p>
          <a:p>
            <a:pPr algn="ctr" eaLnBrk="1" hangingPunct="1">
              <a:spcBef>
                <a:spcPct val="0"/>
              </a:spcBef>
              <a:buFontTx/>
              <a:buNone/>
            </a:pPr>
            <a:r>
              <a:rPr lang="en-GB" altLang="it-IT" sz="2400" b="1" dirty="0" err="1">
                <a:solidFill>
                  <a:srgbClr val="0070C0"/>
                </a:solidFill>
                <a:latin typeface="Comic Sans MS" panose="030F0702030302020204" pitchFamily="66" charset="0"/>
              </a:rPr>
              <a:t>Progetto</a:t>
            </a:r>
            <a:r>
              <a:rPr lang="en-GB" altLang="it-IT" sz="2400" b="1" dirty="0">
                <a:solidFill>
                  <a:srgbClr val="0070C0"/>
                </a:solidFill>
                <a:latin typeface="Comic Sans MS" panose="030F0702030302020204" pitchFamily="66" charset="0"/>
              </a:rPr>
              <a:t> </a:t>
            </a:r>
            <a:r>
              <a:rPr lang="en-GB" altLang="it-IT" sz="2400" b="1" dirty="0">
                <a:solidFill>
                  <a:srgbClr val="FF0000"/>
                </a:solidFill>
                <a:latin typeface="Comic Sans MS" panose="030F0702030302020204" pitchFamily="66" charset="0"/>
              </a:rPr>
              <a:t>Ferrero - </a:t>
            </a:r>
            <a:r>
              <a:rPr lang="en-GB" altLang="it-IT" sz="2400" b="1" dirty="0" err="1">
                <a:solidFill>
                  <a:srgbClr val="FF0000"/>
                </a:solidFill>
                <a:latin typeface="Comic Sans MS" panose="030F0702030302020204" pitchFamily="66" charset="0"/>
              </a:rPr>
              <a:t>Ismea</a:t>
            </a:r>
            <a:r>
              <a:rPr lang="en-GB" altLang="it-IT" sz="2400" b="1" dirty="0">
                <a:solidFill>
                  <a:srgbClr val="FF0000"/>
                </a:solidFill>
                <a:latin typeface="Comic Sans MS" panose="030F0702030302020204" pitchFamily="66" charset="0"/>
              </a:rPr>
              <a:t> - Civi-Italia </a:t>
            </a:r>
          </a:p>
          <a:p>
            <a:pPr algn="ctr" eaLnBrk="1" hangingPunct="1">
              <a:spcBef>
                <a:spcPct val="0"/>
              </a:spcBef>
              <a:buFontTx/>
              <a:buNone/>
            </a:pPr>
            <a:r>
              <a:rPr lang="en-GB" altLang="it-IT" sz="2400" b="1" dirty="0">
                <a:solidFill>
                  <a:srgbClr val="0070C0"/>
                </a:solidFill>
                <a:latin typeface="Comic Sans MS" panose="030F0702030302020204" pitchFamily="66" charset="0"/>
              </a:rPr>
              <a:t>per la </a:t>
            </a:r>
            <a:r>
              <a:rPr lang="en-GB" altLang="it-IT" sz="2400" b="1" dirty="0" err="1">
                <a:solidFill>
                  <a:srgbClr val="0070C0"/>
                </a:solidFill>
                <a:latin typeface="Comic Sans MS" panose="030F0702030302020204" pitchFamily="66" charset="0"/>
              </a:rPr>
              <a:t>qualificazione</a:t>
            </a:r>
            <a:r>
              <a:rPr lang="en-GB" altLang="it-IT" sz="2400" b="1" dirty="0">
                <a:solidFill>
                  <a:srgbClr val="0070C0"/>
                </a:solidFill>
                <a:latin typeface="Comic Sans MS" panose="030F0702030302020204" pitchFamily="66" charset="0"/>
              </a:rPr>
              <a:t> del </a:t>
            </a:r>
            <a:r>
              <a:rPr lang="en-GB" altLang="it-IT" sz="2400" b="1" dirty="0" err="1">
                <a:solidFill>
                  <a:srgbClr val="0070C0"/>
                </a:solidFill>
                <a:latin typeface="Comic Sans MS" panose="030F0702030302020204" pitchFamily="66" charset="0"/>
              </a:rPr>
              <a:t>materiale</a:t>
            </a:r>
            <a:r>
              <a:rPr lang="en-GB" altLang="it-IT" sz="2400" b="1" dirty="0">
                <a:solidFill>
                  <a:srgbClr val="0070C0"/>
                </a:solidFill>
                <a:latin typeface="Comic Sans MS" panose="030F0702030302020204" pitchFamily="66" charset="0"/>
              </a:rPr>
              <a:t> di </a:t>
            </a:r>
            <a:r>
              <a:rPr lang="en-GB" altLang="it-IT" sz="2400" b="1" dirty="0" err="1">
                <a:solidFill>
                  <a:srgbClr val="0070C0"/>
                </a:solidFill>
                <a:latin typeface="Comic Sans MS" panose="030F0702030302020204" pitchFamily="66" charset="0"/>
              </a:rPr>
              <a:t>propagazione</a:t>
            </a:r>
            <a:r>
              <a:rPr lang="en-GB" altLang="it-IT" sz="2400" b="1" dirty="0">
                <a:solidFill>
                  <a:srgbClr val="0070C0"/>
                </a:solidFill>
                <a:latin typeface="Comic Sans MS" panose="030F0702030302020204" pitchFamily="66" charset="0"/>
              </a:rPr>
              <a:t> del </a:t>
            </a:r>
            <a:r>
              <a:rPr lang="en-GB" altLang="it-IT" sz="2400" b="1" dirty="0" err="1">
                <a:solidFill>
                  <a:srgbClr val="0070C0"/>
                </a:solidFill>
                <a:latin typeface="Comic Sans MS" panose="030F0702030302020204" pitchFamily="66" charset="0"/>
              </a:rPr>
              <a:t>Nocciolo</a:t>
            </a:r>
            <a:endParaRPr lang="en-GB" altLang="it-IT" sz="2400" b="1" dirty="0">
              <a:solidFill>
                <a:srgbClr val="0070C0"/>
              </a:solidFill>
              <a:latin typeface="Comic Sans MS" panose="030F0702030302020204" pitchFamily="66" charset="0"/>
            </a:endParaRPr>
          </a:p>
          <a:p>
            <a:pPr algn="ctr" eaLnBrk="1" hangingPunct="1">
              <a:spcBef>
                <a:spcPct val="0"/>
              </a:spcBef>
              <a:buFontTx/>
              <a:buNone/>
            </a:pPr>
            <a:r>
              <a:rPr lang="en-GB" altLang="it-IT" sz="2400" b="1" dirty="0" err="1">
                <a:solidFill>
                  <a:srgbClr val="0070C0"/>
                </a:solidFill>
                <a:latin typeface="Comic Sans MS" panose="030F0702030302020204" pitchFamily="66" charset="0"/>
              </a:rPr>
              <a:t>Convenzione</a:t>
            </a:r>
            <a:r>
              <a:rPr lang="en-GB" altLang="it-IT" sz="2400" b="1" dirty="0">
                <a:solidFill>
                  <a:srgbClr val="0070C0"/>
                </a:solidFill>
                <a:latin typeface="Comic Sans MS" panose="030F0702030302020204" pitchFamily="66" charset="0"/>
              </a:rPr>
              <a:t> </a:t>
            </a:r>
            <a:r>
              <a:rPr lang="en-GB" altLang="it-IT" sz="2400" b="1" dirty="0" err="1">
                <a:solidFill>
                  <a:srgbClr val="0070C0"/>
                </a:solidFill>
                <a:latin typeface="Comic Sans MS" panose="030F0702030302020204" pitchFamily="66" charset="0"/>
              </a:rPr>
              <a:t>MiPAAF</a:t>
            </a:r>
            <a:r>
              <a:rPr lang="en-GB" altLang="it-IT" sz="2400" b="1" dirty="0">
                <a:solidFill>
                  <a:srgbClr val="0070C0"/>
                </a:solidFill>
                <a:latin typeface="Comic Sans MS" panose="030F0702030302020204" pitchFamily="66" charset="0"/>
              </a:rPr>
              <a:t>/</a:t>
            </a:r>
            <a:r>
              <a:rPr lang="en-GB" altLang="it-IT" sz="2400" b="1" dirty="0" err="1">
                <a:solidFill>
                  <a:srgbClr val="0070C0"/>
                </a:solidFill>
                <a:latin typeface="Comic Sans MS" panose="030F0702030302020204" pitchFamily="66" charset="0"/>
              </a:rPr>
              <a:t>CIVI-Italia</a:t>
            </a:r>
            <a:r>
              <a:rPr lang="en-GB" altLang="it-IT" sz="2400" b="1" dirty="0">
                <a:solidFill>
                  <a:srgbClr val="0070C0"/>
                </a:solidFill>
                <a:latin typeface="Comic Sans MS" panose="030F0702030302020204" pitchFamily="66" charset="0"/>
              </a:rPr>
              <a:t> (1995) e</a:t>
            </a:r>
          </a:p>
          <a:p>
            <a:pPr algn="ctr" eaLnBrk="1" hangingPunct="1">
              <a:spcBef>
                <a:spcPct val="0"/>
              </a:spcBef>
              <a:buFontTx/>
              <a:buNone/>
            </a:pPr>
            <a:r>
              <a:rPr lang="en-GB" altLang="it-IT" sz="2400" b="1" dirty="0" err="1">
                <a:solidFill>
                  <a:srgbClr val="0070C0"/>
                </a:solidFill>
                <a:latin typeface="Comic Sans MS" panose="030F0702030302020204" pitchFamily="66" charset="0"/>
              </a:rPr>
              <a:t>Convenzione</a:t>
            </a:r>
            <a:r>
              <a:rPr lang="en-GB" altLang="it-IT" sz="2400" b="1" dirty="0">
                <a:solidFill>
                  <a:srgbClr val="0070C0"/>
                </a:solidFill>
                <a:latin typeface="Comic Sans MS" panose="030F0702030302020204" pitchFamily="66" charset="0"/>
              </a:rPr>
              <a:t> Civi-Italia/Ferrero/</a:t>
            </a:r>
            <a:r>
              <a:rPr lang="en-GB" altLang="it-IT" sz="2400" b="1" dirty="0" err="1">
                <a:solidFill>
                  <a:srgbClr val="0070C0"/>
                </a:solidFill>
                <a:latin typeface="Comic Sans MS" panose="030F0702030302020204" pitchFamily="66" charset="0"/>
              </a:rPr>
              <a:t>Ismea</a:t>
            </a:r>
            <a:r>
              <a:rPr lang="en-GB" altLang="it-IT" sz="2400" b="1" dirty="0">
                <a:solidFill>
                  <a:srgbClr val="0070C0"/>
                </a:solidFill>
                <a:latin typeface="Comic Sans MS" panose="030F0702030302020204" pitchFamily="66" charset="0"/>
              </a:rPr>
              <a:t> (</a:t>
            </a:r>
            <a:r>
              <a:rPr lang="en-GB" altLang="it-IT" sz="2400" b="1" dirty="0">
                <a:solidFill>
                  <a:srgbClr val="FF0000"/>
                </a:solidFill>
                <a:latin typeface="Comic Sans MS" panose="030F0702030302020204" pitchFamily="66" charset="0"/>
              </a:rPr>
              <a:t>2015 </a:t>
            </a:r>
            <a:r>
              <a:rPr lang="en-GB" altLang="it-IT" sz="2400" b="1" dirty="0">
                <a:solidFill>
                  <a:srgbClr val="0070C0"/>
                </a:solidFill>
                <a:latin typeface="Comic Sans MS" panose="030F0702030302020204" pitchFamily="66" charset="0"/>
              </a:rPr>
              <a:t>e </a:t>
            </a:r>
            <a:r>
              <a:rPr lang="en-GB" altLang="it-IT" sz="2400" b="1" dirty="0">
                <a:solidFill>
                  <a:srgbClr val="FF0000"/>
                </a:solidFill>
                <a:latin typeface="Comic Sans MS" panose="030F0702030302020204" pitchFamily="66" charset="0"/>
              </a:rPr>
              <a:t>2019</a:t>
            </a:r>
            <a:r>
              <a:rPr lang="en-GB" altLang="it-IT" sz="2400" b="1" dirty="0">
                <a:solidFill>
                  <a:srgbClr val="0070C0"/>
                </a:solidFill>
                <a:latin typeface="Comic Sans MS" panose="030F0702030302020204" pitchFamily="66" charset="0"/>
              </a:rPr>
              <a:t>) </a:t>
            </a:r>
          </a:p>
          <a:p>
            <a:pPr algn="ctr" eaLnBrk="1" hangingPunct="1">
              <a:spcBef>
                <a:spcPct val="0"/>
              </a:spcBef>
              <a:buFontTx/>
              <a:buNone/>
            </a:pPr>
            <a:r>
              <a:rPr lang="en-GB" altLang="it-IT" sz="2800" b="1" dirty="0">
                <a:solidFill>
                  <a:srgbClr val="0070C0"/>
                </a:solidFill>
                <a:latin typeface="Comic Sans MS" panose="030F0702030302020204" pitchFamily="66" charset="0"/>
              </a:rPr>
              <a:t> </a:t>
            </a:r>
          </a:p>
          <a:p>
            <a:pPr algn="ctr" eaLnBrk="1" hangingPunct="1">
              <a:spcBef>
                <a:spcPct val="0"/>
              </a:spcBef>
              <a:buFontTx/>
              <a:buNone/>
            </a:pPr>
            <a:endParaRPr lang="en-GB" altLang="it-IT" sz="3600" b="1" dirty="0">
              <a:solidFill>
                <a:srgbClr val="0070C0"/>
              </a:solidFill>
              <a:latin typeface="Calibri" panose="020F0502020204030204" pitchFamily="34" charset="0"/>
            </a:endParaRPr>
          </a:p>
        </p:txBody>
      </p:sp>
      <p:pic>
        <p:nvPicPr>
          <p:cNvPr id="6" name="Immagin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5057422"/>
            <a:ext cx="2320135" cy="536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C:\Documents and Settings\giovannib.ferrarese.MIPAAF\Desktop\LOGO MIPAAF\logo-medioMIPAAF.tif"/>
          <p:cNvPicPr>
            <a:picLocks noChangeAspect="1" noChangeArrowheads="1"/>
          </p:cNvPicPr>
          <p:nvPr/>
        </p:nvPicPr>
        <p:blipFill>
          <a:blip r:embed="rId4" cstate="print"/>
          <a:srcRect/>
          <a:stretch>
            <a:fillRect/>
          </a:stretch>
        </p:blipFill>
        <p:spPr bwMode="auto">
          <a:xfrm>
            <a:off x="756448" y="5805264"/>
            <a:ext cx="1599510" cy="687240"/>
          </a:xfrm>
          <a:prstGeom prst="rect">
            <a:avLst/>
          </a:prstGeom>
          <a:noFill/>
          <a:ln w="9525">
            <a:noFill/>
            <a:miter lim="800000"/>
            <a:headEnd/>
            <a:tailEnd/>
          </a:ln>
        </p:spPr>
      </p:pic>
      <p:pic>
        <p:nvPicPr>
          <p:cNvPr id="10" name="Segnaposto contenuto 3"/>
          <p:cNvPicPr>
            <a:picLocks noGrp="1" noChangeAspect="1"/>
          </p:cNvPicPr>
          <p:nvPr>
            <p:ph idx="1"/>
          </p:nvPr>
        </p:nvPicPr>
        <p:blipFill>
          <a:blip r:embed="rId5"/>
          <a:stretch>
            <a:fillRect/>
          </a:stretch>
        </p:blipFill>
        <p:spPr>
          <a:xfrm>
            <a:off x="3881777" y="4868863"/>
            <a:ext cx="1901150" cy="1008112"/>
          </a:xfrm>
          <a:prstGeom prst="rect">
            <a:avLst/>
          </a:prstGeom>
        </p:spPr>
      </p:pic>
      <p:pic>
        <p:nvPicPr>
          <p:cNvPr id="3" name="Immagin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7724" y="411981"/>
            <a:ext cx="3085253" cy="1661290"/>
          </a:xfrm>
          <a:prstGeom prst="rect">
            <a:avLst/>
          </a:prstGeom>
        </p:spPr>
      </p:pic>
      <p:pic>
        <p:nvPicPr>
          <p:cNvPr id="4" name="Immagin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59497" y="480773"/>
            <a:ext cx="2833518" cy="1592498"/>
          </a:xfrm>
          <a:prstGeom prst="rect">
            <a:avLst/>
          </a:prstGeom>
        </p:spPr>
      </p:pic>
    </p:spTree>
    <p:extLst>
      <p:ext uri="{BB962C8B-B14F-4D97-AF65-F5344CB8AC3E}">
        <p14:creationId xmlns:p14="http://schemas.microsoft.com/office/powerpoint/2010/main" val="254269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99495" y="967409"/>
            <a:ext cx="8176334" cy="5632311"/>
          </a:xfrm>
          <a:prstGeom prst="rect">
            <a:avLst/>
          </a:prstGeom>
          <a:noFill/>
        </p:spPr>
        <p:txBody>
          <a:bodyPr wrap="square" rtlCol="0">
            <a:spAutoFit/>
          </a:bodyPr>
          <a:lstStyle/>
          <a:p>
            <a:pPr algn="just"/>
            <a:r>
              <a:rPr lang="it-IT" b="1" dirty="0">
                <a:solidFill>
                  <a:srgbClr val="002060"/>
                </a:solidFill>
                <a:latin typeface="Comic Sans MS" panose="030F0702030302020204" pitchFamily="66" charset="0"/>
              </a:rPr>
              <a:t>Norme di qualità CE</a:t>
            </a:r>
            <a:r>
              <a:rPr lang="it-IT" dirty="0">
                <a:solidFill>
                  <a:srgbClr val="002060"/>
                </a:solidFill>
                <a:latin typeface="Comic Sans MS" panose="030F0702030302020204" pitchFamily="66" charset="0"/>
              </a:rPr>
              <a:t>, che definiscono lo standard minimo fitosanitario e le modalità operative per assicurare la corrispondenza varietale durante le fasi di propagazione, indicano le piante qualificate come </a:t>
            </a:r>
          </a:p>
          <a:p>
            <a:pPr algn="just"/>
            <a:r>
              <a:rPr lang="it-IT" dirty="0">
                <a:solidFill>
                  <a:srgbClr val="FF0000"/>
                </a:solidFill>
                <a:latin typeface="Comic Sans MS" panose="030F0702030302020204" pitchFamily="66" charset="0"/>
              </a:rPr>
              <a:t>C.A.C. - </a:t>
            </a:r>
            <a:r>
              <a:rPr lang="it-IT" i="1" dirty="0" err="1">
                <a:solidFill>
                  <a:srgbClr val="FF0000"/>
                </a:solidFill>
                <a:latin typeface="Comic Sans MS" panose="030F0702030302020204" pitchFamily="66" charset="0"/>
              </a:rPr>
              <a:t>Communitas</a:t>
            </a:r>
            <a:r>
              <a:rPr lang="it-IT" i="1" dirty="0">
                <a:solidFill>
                  <a:srgbClr val="FF0000"/>
                </a:solidFill>
                <a:latin typeface="Comic Sans MS" panose="030F0702030302020204" pitchFamily="66" charset="0"/>
              </a:rPr>
              <a:t> Agraria </a:t>
            </a:r>
            <a:r>
              <a:rPr lang="it-IT" i="1" dirty="0" err="1">
                <a:solidFill>
                  <a:srgbClr val="FF0000"/>
                </a:solidFill>
                <a:latin typeface="Comic Sans MS" panose="030F0702030302020204" pitchFamily="66" charset="0"/>
              </a:rPr>
              <a:t>Communitatis</a:t>
            </a:r>
            <a:r>
              <a:rPr lang="it-IT" dirty="0">
                <a:solidFill>
                  <a:srgbClr val="FF0000"/>
                </a:solidFill>
                <a:latin typeface="Comic Sans MS" panose="030F0702030302020204" pitchFamily="66" charset="0"/>
              </a:rPr>
              <a:t>.</a:t>
            </a:r>
          </a:p>
          <a:p>
            <a:pPr algn="just"/>
            <a:r>
              <a:rPr lang="it-IT" dirty="0">
                <a:solidFill>
                  <a:srgbClr val="002060"/>
                </a:solidFill>
                <a:latin typeface="Comic Sans MS" panose="030F0702030302020204" pitchFamily="66" charset="0"/>
              </a:rPr>
              <a:t>Dette norme sono state aggiornate per questa categoria attraverso la </a:t>
            </a:r>
            <a:r>
              <a:rPr lang="it-IT" dirty="0">
                <a:solidFill>
                  <a:srgbClr val="FF0000"/>
                </a:solidFill>
                <a:latin typeface="Comic Sans MS" panose="030F0702030302020204" pitchFamily="66" charset="0"/>
              </a:rPr>
              <a:t>Dir. 2008/90/CE UE</a:t>
            </a:r>
            <a:r>
              <a:rPr lang="it-IT" dirty="0">
                <a:solidFill>
                  <a:srgbClr val="002060"/>
                </a:solidFill>
                <a:latin typeface="Comic Sans MS" panose="030F0702030302020204" pitchFamily="66" charset="0"/>
              </a:rPr>
              <a:t> ed il provvedimento normativo di recepimento italiano è il Decreto Direttoriale Generale del </a:t>
            </a:r>
            <a:r>
              <a:rPr lang="it-IT" dirty="0">
                <a:solidFill>
                  <a:srgbClr val="FF0000"/>
                </a:solidFill>
                <a:latin typeface="Comic Sans MS" panose="030F0702030302020204" pitchFamily="66" charset="0"/>
              </a:rPr>
              <a:t>6 dicembre 2016 </a:t>
            </a:r>
            <a:r>
              <a:rPr lang="it-IT" dirty="0">
                <a:solidFill>
                  <a:srgbClr val="002060"/>
                </a:solidFill>
                <a:latin typeface="Comic Sans MS" panose="030F0702030302020204" pitchFamily="66" charset="0"/>
              </a:rPr>
              <a:t>(GURI 18 gennaio 2017 Serie Generale n.14).</a:t>
            </a:r>
          </a:p>
          <a:p>
            <a:pPr algn="just"/>
            <a:r>
              <a:rPr lang="it-IT" dirty="0">
                <a:solidFill>
                  <a:srgbClr val="002060"/>
                </a:solidFill>
                <a:latin typeface="Comic Sans MS" panose="030F0702030302020204" pitchFamily="66" charset="0"/>
              </a:rPr>
              <a:t>In commercio lotti di piante con l’</a:t>
            </a:r>
            <a:r>
              <a:rPr lang="it-IT" i="1" dirty="0">
                <a:solidFill>
                  <a:srgbClr val="002060"/>
                </a:solidFill>
                <a:latin typeface="Comic Sans MS" panose="030F0702030302020204" pitchFamily="66" charset="0"/>
              </a:rPr>
              <a:t>etichetta blu del </a:t>
            </a:r>
            <a:r>
              <a:rPr lang="it-IT" i="1" dirty="0">
                <a:solidFill>
                  <a:srgbClr val="FF0000"/>
                </a:solidFill>
                <a:latin typeface="Comic Sans MS" panose="030F0702030302020204" pitchFamily="66" charset="0"/>
              </a:rPr>
              <a:t>Sistema nazionale di certificazione volontaria</a:t>
            </a:r>
            <a:r>
              <a:rPr lang="it-IT" dirty="0">
                <a:solidFill>
                  <a:srgbClr val="002060"/>
                </a:solidFill>
                <a:latin typeface="Comic Sans MS" panose="030F0702030302020204" pitchFamily="66" charset="0"/>
              </a:rPr>
              <a:t>, che permetteranno di elevare il nocciolo alla pari degli altri fruttiferi per le garanzie che potrà offrire e per rafforzare la filiera </a:t>
            </a:r>
            <a:r>
              <a:rPr lang="it-IT" dirty="0" err="1">
                <a:solidFill>
                  <a:srgbClr val="002060"/>
                </a:solidFill>
                <a:latin typeface="Comic Sans MS" panose="030F0702030302020204" pitchFamily="66" charset="0"/>
              </a:rPr>
              <a:t>corilicola</a:t>
            </a:r>
            <a:r>
              <a:rPr lang="it-IT" dirty="0">
                <a:solidFill>
                  <a:srgbClr val="002060"/>
                </a:solidFill>
                <a:latin typeface="Comic Sans MS" panose="030F0702030302020204" pitchFamily="66" charset="0"/>
              </a:rPr>
              <a:t> nazionale. </a:t>
            </a:r>
          </a:p>
          <a:p>
            <a:pPr algn="just"/>
            <a:r>
              <a:rPr lang="it-IT" dirty="0">
                <a:solidFill>
                  <a:srgbClr val="002060"/>
                </a:solidFill>
                <a:latin typeface="Comic Sans MS" panose="030F0702030302020204" pitchFamily="66" charset="0"/>
              </a:rPr>
              <a:t>Ciò grazie anche al progresso del vivaismo che ha portato ad affiancare ai tradizionali polloni radicati da ceppaia, piante a radice nuda ed in vaso di diversa origine: da </a:t>
            </a:r>
            <a:r>
              <a:rPr lang="it-IT" i="1" dirty="0">
                <a:solidFill>
                  <a:srgbClr val="002060"/>
                </a:solidFill>
                <a:latin typeface="Comic Sans MS" panose="030F0702030302020204" pitchFamily="66" charset="0"/>
              </a:rPr>
              <a:t>innesto</a:t>
            </a:r>
            <a:r>
              <a:rPr lang="it-IT" dirty="0">
                <a:solidFill>
                  <a:srgbClr val="002060"/>
                </a:solidFill>
                <a:latin typeface="Comic Sans MS" panose="030F0702030302020204" pitchFamily="66" charset="0"/>
              </a:rPr>
              <a:t>, da talea e </a:t>
            </a:r>
            <a:r>
              <a:rPr lang="it-IT" i="1" dirty="0" err="1">
                <a:solidFill>
                  <a:srgbClr val="002060"/>
                </a:solidFill>
                <a:latin typeface="Comic Sans MS" panose="030F0702030302020204" pitchFamily="66" charset="0"/>
              </a:rPr>
              <a:t>micropropagate</a:t>
            </a:r>
            <a:r>
              <a:rPr lang="it-IT" i="1" dirty="0">
                <a:solidFill>
                  <a:srgbClr val="002060"/>
                </a:solidFill>
                <a:latin typeface="Comic Sans MS" panose="030F0702030302020204" pitchFamily="66" charset="0"/>
              </a:rPr>
              <a:t> in vitro</a:t>
            </a:r>
            <a:r>
              <a:rPr lang="it-IT" dirty="0">
                <a:solidFill>
                  <a:srgbClr val="002060"/>
                </a:solidFill>
                <a:latin typeface="Comic Sans MS" panose="030F0702030302020204" pitchFamily="66" charset="0"/>
              </a:rPr>
              <a:t>, ma l’aspetto più importante da sottolineare è l’</a:t>
            </a:r>
            <a:r>
              <a:rPr lang="it-IT" u="sng" dirty="0">
                <a:solidFill>
                  <a:srgbClr val="002060"/>
                </a:solidFill>
                <a:latin typeface="Comic Sans MS" panose="030F0702030302020204" pitchFamily="66" charset="0"/>
              </a:rPr>
              <a:t>origine nota dei materiali iniziali</a:t>
            </a:r>
            <a:r>
              <a:rPr lang="it-IT" dirty="0">
                <a:solidFill>
                  <a:srgbClr val="002060"/>
                </a:solidFill>
                <a:latin typeface="Comic Sans MS" panose="030F0702030302020204" pitchFamily="66" charset="0"/>
              </a:rPr>
              <a:t>. </a:t>
            </a:r>
          </a:p>
          <a:p>
            <a:pPr algn="just"/>
            <a:r>
              <a:rPr lang="it-IT" dirty="0">
                <a:solidFill>
                  <a:srgbClr val="002060"/>
                </a:solidFill>
                <a:latin typeface="Comic Sans MS" panose="030F0702030302020204" pitchFamily="66" charset="0"/>
              </a:rPr>
              <a:t>La micropropagazione del nocciolo consente non solo di diminuire i costi delle piante ma soprattutto di avere materiale sicuro sotto il profilo sanitario.</a:t>
            </a:r>
          </a:p>
          <a:p>
            <a:r>
              <a:rPr lang="it-IT" dirty="0"/>
              <a:t> </a:t>
            </a:r>
          </a:p>
        </p:txBody>
      </p:sp>
      <p:pic>
        <p:nvPicPr>
          <p:cNvPr id="5" name="Picture 5" descr="C:\Documents and Settings\giovannib.ferrarese.MIPAAF\Desktop\LOGO MIPAAF\logo-medioMIPAAF.tif">
            <a:extLst>
              <a:ext uri="{FF2B5EF4-FFF2-40B4-BE49-F238E27FC236}">
                <a16:creationId xmlns:a16="http://schemas.microsoft.com/office/drawing/2014/main" xmlns="" id="{7CC3CF52-F08B-4DE4-BEAA-C4C2B65AB985}"/>
              </a:ext>
            </a:extLst>
          </p:cNvPr>
          <p:cNvPicPr>
            <a:picLocks noChangeAspect="1" noChangeArrowheads="1"/>
          </p:cNvPicPr>
          <p:nvPr/>
        </p:nvPicPr>
        <p:blipFill>
          <a:blip r:embed="rId2" cstate="print"/>
          <a:srcRect/>
          <a:stretch>
            <a:fillRect/>
          </a:stretch>
        </p:blipFill>
        <p:spPr bwMode="auto">
          <a:xfrm>
            <a:off x="5553255" y="5890591"/>
            <a:ext cx="1599510" cy="687240"/>
          </a:xfrm>
          <a:prstGeom prst="rect">
            <a:avLst/>
          </a:prstGeom>
          <a:noFill/>
          <a:ln w="9525">
            <a:noFill/>
            <a:miter lim="800000"/>
            <a:headEnd/>
            <a:tailEnd/>
          </a:ln>
        </p:spPr>
      </p:pic>
      <p:sp>
        <p:nvSpPr>
          <p:cNvPr id="3" name="Rettangolo 2">
            <a:extLst>
              <a:ext uri="{FF2B5EF4-FFF2-40B4-BE49-F238E27FC236}">
                <a16:creationId xmlns:a16="http://schemas.microsoft.com/office/drawing/2014/main" xmlns="" id="{C3FBAAC7-10C2-4BFD-BF6B-3D16D603A83D}"/>
              </a:ext>
            </a:extLst>
          </p:cNvPr>
          <p:cNvSpPr/>
          <p:nvPr/>
        </p:nvSpPr>
        <p:spPr>
          <a:xfrm>
            <a:off x="568172" y="372862"/>
            <a:ext cx="8114190" cy="461665"/>
          </a:xfrm>
          <a:prstGeom prst="rect">
            <a:avLst/>
          </a:prstGeom>
        </p:spPr>
        <p:txBody>
          <a:bodyPr wrap="square">
            <a:spAutoFit/>
          </a:bodyPr>
          <a:lstStyle/>
          <a:p>
            <a:r>
              <a:rPr lang="it-IT" sz="2400" b="1" dirty="0">
                <a:solidFill>
                  <a:srgbClr val="FF0000"/>
                </a:solidFill>
                <a:latin typeface="Comic Sans MS" panose="030F0702030302020204" pitchFamily="66" charset="0"/>
              </a:rPr>
              <a:t>Piante qualificate C.A.C. e certificazione volontaria </a:t>
            </a:r>
          </a:p>
        </p:txBody>
      </p:sp>
    </p:spTree>
    <p:extLst>
      <p:ext uri="{BB962C8B-B14F-4D97-AF65-F5344CB8AC3E}">
        <p14:creationId xmlns:p14="http://schemas.microsoft.com/office/powerpoint/2010/main" val="4069728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99495" y="967409"/>
            <a:ext cx="8176334" cy="954107"/>
          </a:xfrm>
          <a:prstGeom prst="rect">
            <a:avLst/>
          </a:prstGeom>
          <a:noFill/>
        </p:spPr>
        <p:txBody>
          <a:bodyPr wrap="square" rtlCol="0">
            <a:spAutoFit/>
          </a:bodyPr>
          <a:lstStyle/>
          <a:p>
            <a:pPr algn="ctr">
              <a:defRPr/>
            </a:pPr>
            <a:r>
              <a:rPr lang="it-IT" altLang="it-IT" sz="2800" b="1" kern="0" dirty="0">
                <a:solidFill>
                  <a:srgbClr val="C00000"/>
                </a:solidFill>
              </a:rPr>
              <a:t>Produzioni qualificate nella stagione 2015</a:t>
            </a:r>
          </a:p>
          <a:p>
            <a:pPr algn="ctr">
              <a:defRPr/>
            </a:pPr>
            <a:r>
              <a:rPr lang="it-IT" altLang="it-IT" sz="2800" b="1" kern="0" dirty="0">
                <a:solidFill>
                  <a:srgbClr val="7030A0"/>
                </a:solidFill>
              </a:rPr>
              <a:t>4 VIVAI</a:t>
            </a:r>
          </a:p>
        </p:txBody>
      </p:sp>
      <p:sp>
        <p:nvSpPr>
          <p:cNvPr id="4" name="CasellaDiTesto 3"/>
          <p:cNvSpPr txBox="1"/>
          <p:nvPr/>
        </p:nvSpPr>
        <p:spPr>
          <a:xfrm>
            <a:off x="967408" y="3836505"/>
            <a:ext cx="7142921" cy="1446550"/>
          </a:xfrm>
          <a:prstGeom prst="rect">
            <a:avLst/>
          </a:prstGeom>
          <a:noFill/>
        </p:spPr>
        <p:txBody>
          <a:bodyPr wrap="square" rtlCol="0">
            <a:spAutoFit/>
          </a:bodyPr>
          <a:lstStyle/>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p:txBody>
      </p:sp>
      <p:pic>
        <p:nvPicPr>
          <p:cNvPr id="5" name="Picture 5" descr="C:\Documents and Settings\giovannib.ferrarese.MIPAAF\Desktop\LOGO MIPAAF\logo-medioMIPAAF.tif">
            <a:extLst>
              <a:ext uri="{FF2B5EF4-FFF2-40B4-BE49-F238E27FC236}">
                <a16:creationId xmlns:a16="http://schemas.microsoft.com/office/drawing/2014/main" xmlns="" id="{7CC3CF52-F08B-4DE4-BEAA-C4C2B65AB985}"/>
              </a:ext>
            </a:extLst>
          </p:cNvPr>
          <p:cNvPicPr>
            <a:picLocks noChangeAspect="1" noChangeArrowheads="1"/>
          </p:cNvPicPr>
          <p:nvPr/>
        </p:nvPicPr>
        <p:blipFill>
          <a:blip r:embed="rId2" cstate="print"/>
          <a:srcRect/>
          <a:stretch>
            <a:fillRect/>
          </a:stretch>
        </p:blipFill>
        <p:spPr bwMode="auto">
          <a:xfrm>
            <a:off x="7021171" y="5719604"/>
            <a:ext cx="1599510" cy="687240"/>
          </a:xfrm>
          <a:prstGeom prst="rect">
            <a:avLst/>
          </a:prstGeom>
          <a:noFill/>
          <a:ln w="9525">
            <a:noFill/>
            <a:miter lim="800000"/>
            <a:headEnd/>
            <a:tailEnd/>
          </a:ln>
        </p:spPr>
      </p:pic>
      <p:graphicFrame>
        <p:nvGraphicFramePr>
          <p:cNvPr id="6" name="Tabella 5">
            <a:extLst>
              <a:ext uri="{FF2B5EF4-FFF2-40B4-BE49-F238E27FC236}">
                <a16:creationId xmlns:a16="http://schemas.microsoft.com/office/drawing/2014/main" xmlns="" id="{52F241A0-A276-46C8-AF33-407FA020540E}"/>
              </a:ext>
            </a:extLst>
          </p:cNvPr>
          <p:cNvGraphicFramePr>
            <a:graphicFrameLocks noGrp="1"/>
          </p:cNvGraphicFramePr>
          <p:nvPr>
            <p:extLst>
              <p:ext uri="{D42A27DB-BD31-4B8C-83A1-F6EECF244321}">
                <p14:modId xmlns:p14="http://schemas.microsoft.com/office/powerpoint/2010/main" val="4252928876"/>
              </p:ext>
            </p:extLst>
          </p:nvPr>
        </p:nvGraphicFramePr>
        <p:xfrm>
          <a:off x="1665288" y="1921516"/>
          <a:ext cx="5689600" cy="4110732"/>
        </p:xfrm>
        <a:graphic>
          <a:graphicData uri="http://schemas.openxmlformats.org/drawingml/2006/table">
            <a:tbl>
              <a:tblPr/>
              <a:tblGrid>
                <a:gridCol w="1101725">
                  <a:extLst>
                    <a:ext uri="{9D8B030D-6E8A-4147-A177-3AD203B41FA5}">
                      <a16:colId xmlns:a16="http://schemas.microsoft.com/office/drawing/2014/main" xmlns="" val="20000"/>
                    </a:ext>
                  </a:extLst>
                </a:gridCol>
                <a:gridCol w="3490913">
                  <a:extLst>
                    <a:ext uri="{9D8B030D-6E8A-4147-A177-3AD203B41FA5}">
                      <a16:colId xmlns:a16="http://schemas.microsoft.com/office/drawing/2014/main" xmlns="" val="20001"/>
                    </a:ext>
                  </a:extLst>
                </a:gridCol>
                <a:gridCol w="1096962">
                  <a:extLst>
                    <a:ext uri="{9D8B030D-6E8A-4147-A177-3AD203B41FA5}">
                      <a16:colId xmlns:a16="http://schemas.microsoft.com/office/drawing/2014/main" xmlns="" val="20002"/>
                    </a:ext>
                  </a:extLst>
                </a:gridCol>
              </a:tblGrid>
              <a:tr h="484235">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200" b="1" i="0" u="none" strike="noStrike" cap="none" normalizeH="0" baseline="0" dirty="0">
                          <a:ln>
                            <a:noFill/>
                          </a:ln>
                          <a:solidFill>
                            <a:srgbClr val="000000"/>
                          </a:solidFill>
                          <a:effectLst/>
                          <a:latin typeface="Calibri" pitchFamily="34" charset="0"/>
                          <a:cs typeface="Times New Roman" pitchFamily="18" charset="0"/>
                        </a:rPr>
                        <a:t>Vivaio</a:t>
                      </a:r>
                      <a:endParaRPr kumimoji="0" lang="en-GB" altLang="en-US" sz="16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44450" marR="4445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200" b="1" i="0" u="none" strike="noStrike" cap="none" normalizeH="0" baseline="0" dirty="0">
                          <a:ln>
                            <a:noFill/>
                          </a:ln>
                          <a:solidFill>
                            <a:srgbClr val="000000"/>
                          </a:solidFill>
                          <a:effectLst/>
                          <a:latin typeface="Calibri" pitchFamily="34" charset="0"/>
                          <a:cs typeface="Times New Roman" pitchFamily="18" charset="0"/>
                        </a:rPr>
                        <a:t>Varietà</a:t>
                      </a:r>
                      <a:endParaRPr kumimoji="0" lang="en-GB" altLang="en-US" sz="16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44450" marR="4445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200" b="1" i="0" u="none" strike="noStrike" cap="none" normalizeH="0" baseline="0">
                          <a:ln>
                            <a:noFill/>
                          </a:ln>
                          <a:solidFill>
                            <a:srgbClr val="000000"/>
                          </a:solidFill>
                          <a:effectLst/>
                          <a:latin typeface="Calibri" pitchFamily="34" charset="0"/>
                          <a:cs typeface="Times New Roman" pitchFamily="18" charset="0"/>
                        </a:rPr>
                        <a:t>n° piante 2015/2016</a:t>
                      </a:r>
                      <a:endParaRPr kumimoji="0" lang="en-GB" altLang="en-US" sz="16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44450" marR="4445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01161">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200" b="0" i="0" u="none" strike="noStrike" cap="none" normalizeH="0" baseline="0" dirty="0" err="1">
                          <a:ln>
                            <a:noFill/>
                          </a:ln>
                          <a:solidFill>
                            <a:schemeClr val="tx1"/>
                          </a:solidFill>
                          <a:effectLst/>
                          <a:latin typeface="Calibri" pitchFamily="34" charset="0"/>
                          <a:cs typeface="Times New Roman" pitchFamily="18" charset="0"/>
                        </a:rPr>
                        <a:t>Vivalb</a:t>
                      </a:r>
                      <a:endParaRPr kumimoji="0" lang="en-GB" altLang="en-US"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it-IT" altLang="en-US" sz="1200" b="0" i="0" u="none" strike="noStrike" cap="none" normalizeH="0" baseline="0" dirty="0">
                          <a:ln>
                            <a:noFill/>
                          </a:ln>
                          <a:solidFill>
                            <a:schemeClr val="tx1"/>
                          </a:solidFill>
                          <a:effectLst/>
                          <a:latin typeface="Calibri" pitchFamily="34" charset="0"/>
                          <a:cs typeface="Times New Roman" pitchFamily="18" charset="0"/>
                        </a:rPr>
                        <a:t>Tonda Gentile delle Langhe sin. Tonda G. Trilobata</a:t>
                      </a:r>
                      <a:endParaRPr kumimoji="0" lang="en-GB" altLang="en-US"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600" b="0" i="0" u="none" strike="noStrike" cap="none" normalizeH="0" baseline="0">
                          <a:ln>
                            <a:noFill/>
                          </a:ln>
                          <a:solidFill>
                            <a:schemeClr val="tx1"/>
                          </a:solidFill>
                          <a:effectLst/>
                          <a:latin typeface="Calibri" pitchFamily="34" charset="0"/>
                          <a:cs typeface="Times New Roman" pitchFamily="18" charset="0"/>
                        </a:rPr>
                        <a:t>50.000</a:t>
                      </a:r>
                      <a:endParaRPr kumimoji="0" lang="en-GB" altLang="en-US" sz="16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304188">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200" b="0" i="0" u="none" strike="noStrike" cap="none" normalizeH="0" baseline="0" dirty="0" err="1">
                          <a:ln>
                            <a:noFill/>
                          </a:ln>
                          <a:solidFill>
                            <a:schemeClr val="tx1"/>
                          </a:solidFill>
                          <a:effectLst/>
                          <a:latin typeface="Calibri" pitchFamily="34" charset="0"/>
                          <a:cs typeface="Times New Roman" pitchFamily="18" charset="0"/>
                        </a:rPr>
                        <a:t>Vivalb</a:t>
                      </a:r>
                      <a:endParaRPr kumimoji="0" lang="en-GB" altLang="en-US"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it-IT" altLang="en-US" sz="1200" b="0" i="0" u="none" strike="noStrike" cap="none" normalizeH="0" baseline="0" dirty="0">
                          <a:ln>
                            <a:noFill/>
                          </a:ln>
                          <a:solidFill>
                            <a:schemeClr val="tx1"/>
                          </a:solidFill>
                          <a:effectLst/>
                          <a:latin typeface="Calibri" pitchFamily="34" charset="0"/>
                          <a:cs typeface="Times New Roman" pitchFamily="18" charset="0"/>
                        </a:rPr>
                        <a:t>Daria</a:t>
                      </a:r>
                      <a:endParaRPr kumimoji="0" lang="en-GB" altLang="en-US"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600" b="0" i="0" u="none" strike="noStrike" cap="none" normalizeH="0" baseline="0">
                          <a:ln>
                            <a:noFill/>
                          </a:ln>
                          <a:solidFill>
                            <a:schemeClr val="tx1"/>
                          </a:solidFill>
                          <a:effectLst/>
                          <a:latin typeface="Calibri" pitchFamily="34" charset="0"/>
                          <a:cs typeface="Times New Roman" pitchFamily="18" charset="0"/>
                        </a:rPr>
                        <a:t>700</a:t>
                      </a:r>
                      <a:endParaRPr kumimoji="0" lang="en-GB" altLang="en-US" sz="16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xmlns="" val="10002"/>
                  </a:ext>
                </a:extLst>
              </a:tr>
              <a:tr h="283456">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200" b="0" i="0" u="none" strike="noStrike" cap="none" normalizeH="0" baseline="0" dirty="0" err="1">
                          <a:ln>
                            <a:noFill/>
                          </a:ln>
                          <a:solidFill>
                            <a:schemeClr val="tx1"/>
                          </a:solidFill>
                          <a:effectLst/>
                          <a:latin typeface="Calibri" pitchFamily="34" charset="0"/>
                          <a:cs typeface="Times New Roman" pitchFamily="18" charset="0"/>
                        </a:rPr>
                        <a:t>Vivalb</a:t>
                      </a:r>
                      <a:endParaRPr kumimoji="0" lang="en-GB" altLang="en-US"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it-IT" altLang="en-US" sz="1200" b="0" i="0" u="none" strike="noStrike" cap="none" normalizeH="0" baseline="0" dirty="0">
                          <a:ln>
                            <a:noFill/>
                          </a:ln>
                          <a:solidFill>
                            <a:schemeClr val="tx1"/>
                          </a:solidFill>
                          <a:effectLst/>
                          <a:latin typeface="Calibri" pitchFamily="34" charset="0"/>
                          <a:cs typeface="Times New Roman" pitchFamily="18" charset="0"/>
                        </a:rPr>
                        <a:t>Unito G1</a:t>
                      </a:r>
                      <a:endParaRPr kumimoji="0" lang="en-GB" altLang="en-US"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600" b="0" i="0" u="none" strike="noStrike" cap="none" normalizeH="0" baseline="0">
                          <a:ln>
                            <a:noFill/>
                          </a:ln>
                          <a:solidFill>
                            <a:schemeClr val="tx1"/>
                          </a:solidFill>
                          <a:effectLst/>
                          <a:latin typeface="Calibri" pitchFamily="34" charset="0"/>
                          <a:cs typeface="Times New Roman" pitchFamily="18" charset="0"/>
                        </a:rPr>
                        <a:t>500</a:t>
                      </a:r>
                      <a:endParaRPr kumimoji="0" lang="en-GB" altLang="en-US" sz="16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304188">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200" b="0" i="0" u="none" strike="noStrike" cap="none" normalizeH="0" baseline="0" dirty="0" err="1">
                          <a:ln>
                            <a:noFill/>
                          </a:ln>
                          <a:solidFill>
                            <a:schemeClr val="tx1"/>
                          </a:solidFill>
                          <a:effectLst/>
                          <a:latin typeface="Calibri" pitchFamily="34" charset="0"/>
                          <a:cs typeface="Times New Roman" pitchFamily="18" charset="0"/>
                        </a:rPr>
                        <a:t>Vivalb</a:t>
                      </a:r>
                      <a:endParaRPr kumimoji="0" lang="en-GB" altLang="en-US"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it-IT" altLang="en-US" sz="1200" b="0" i="0" u="none" strike="noStrike" cap="none" normalizeH="0" baseline="0" dirty="0">
                          <a:ln>
                            <a:noFill/>
                          </a:ln>
                          <a:solidFill>
                            <a:schemeClr val="tx1"/>
                          </a:solidFill>
                          <a:effectLst/>
                          <a:latin typeface="Calibri" pitchFamily="34" charset="0"/>
                          <a:cs typeface="Times New Roman" pitchFamily="18" charset="0"/>
                        </a:rPr>
                        <a:t>Unito 119</a:t>
                      </a:r>
                      <a:endParaRPr kumimoji="0" lang="en-GB" altLang="en-US"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600" b="0" i="0" u="none" strike="noStrike" cap="none" normalizeH="0" baseline="0" dirty="0">
                          <a:ln>
                            <a:noFill/>
                          </a:ln>
                          <a:solidFill>
                            <a:schemeClr val="tx1"/>
                          </a:solidFill>
                          <a:effectLst/>
                          <a:latin typeface="Calibri" pitchFamily="34" charset="0"/>
                          <a:cs typeface="Times New Roman" pitchFamily="18" charset="0"/>
                        </a:rPr>
                        <a:t>300</a:t>
                      </a:r>
                      <a:endParaRPr kumimoji="0" lang="en-GB" altLang="en-US" sz="16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xmlns="" val="10004"/>
                  </a:ext>
                </a:extLst>
              </a:tr>
              <a:tr h="304188">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200" b="0" i="0" u="none" strike="noStrike" cap="none" normalizeH="0" baseline="0">
                          <a:ln>
                            <a:noFill/>
                          </a:ln>
                          <a:solidFill>
                            <a:schemeClr val="tx1"/>
                          </a:solidFill>
                          <a:effectLst/>
                          <a:latin typeface="Calibri" pitchFamily="34" charset="0"/>
                          <a:cs typeface="Times New Roman" pitchFamily="18" charset="0"/>
                        </a:rPr>
                        <a:t>Poderi</a:t>
                      </a:r>
                      <a:endParaRPr kumimoji="0" lang="en-GB" altLang="en-US" sz="1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it-IT" altLang="en-US" sz="1200" b="0" i="0" u="none" strike="noStrike" cap="none" normalizeH="0" baseline="0" dirty="0">
                          <a:ln>
                            <a:noFill/>
                          </a:ln>
                          <a:solidFill>
                            <a:schemeClr val="tx1"/>
                          </a:solidFill>
                          <a:effectLst/>
                          <a:latin typeface="Calibri" pitchFamily="34" charset="0"/>
                          <a:cs typeface="Times New Roman" pitchFamily="18" charset="0"/>
                        </a:rPr>
                        <a:t>Tonda Gentile delle Langhe sin. Tonda G. Trilobata</a:t>
                      </a:r>
                      <a:endParaRPr kumimoji="0" lang="en-GB" altLang="en-US"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600" b="0" i="0" u="none" strike="noStrike" cap="none" normalizeH="0" baseline="0">
                          <a:ln>
                            <a:noFill/>
                          </a:ln>
                          <a:solidFill>
                            <a:schemeClr val="tx1"/>
                          </a:solidFill>
                          <a:effectLst/>
                          <a:latin typeface="Calibri" pitchFamily="34" charset="0"/>
                          <a:cs typeface="Times New Roman" pitchFamily="18" charset="0"/>
                        </a:rPr>
                        <a:t>11.000</a:t>
                      </a:r>
                      <a:endParaRPr kumimoji="0" lang="en-GB" altLang="en-US" sz="16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304188">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200" b="0" i="0" u="none" strike="noStrike" cap="none" normalizeH="0" baseline="0">
                          <a:ln>
                            <a:noFill/>
                          </a:ln>
                          <a:solidFill>
                            <a:schemeClr val="tx1"/>
                          </a:solidFill>
                          <a:effectLst/>
                          <a:latin typeface="Calibri" pitchFamily="34" charset="0"/>
                          <a:cs typeface="Times New Roman" pitchFamily="18" charset="0"/>
                        </a:rPr>
                        <a:t>Poderi</a:t>
                      </a:r>
                      <a:endParaRPr kumimoji="0" lang="en-GB" altLang="en-US" sz="1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it-IT" altLang="en-US" sz="1200" b="0" i="0" u="none" strike="noStrike" cap="none" normalizeH="0" baseline="0" dirty="0">
                          <a:ln>
                            <a:noFill/>
                          </a:ln>
                          <a:solidFill>
                            <a:schemeClr val="tx1"/>
                          </a:solidFill>
                          <a:effectLst/>
                          <a:latin typeface="Calibri" pitchFamily="34" charset="0"/>
                          <a:cs typeface="Times New Roman" pitchFamily="18" charset="0"/>
                        </a:rPr>
                        <a:t>Tonda di Giffoni</a:t>
                      </a:r>
                      <a:endParaRPr kumimoji="0" lang="en-GB" altLang="en-US"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600" b="0" i="0" u="none" strike="noStrike" cap="none" normalizeH="0" baseline="0">
                          <a:ln>
                            <a:noFill/>
                          </a:ln>
                          <a:solidFill>
                            <a:schemeClr val="tx1"/>
                          </a:solidFill>
                          <a:effectLst/>
                          <a:latin typeface="Calibri" pitchFamily="34" charset="0"/>
                          <a:cs typeface="Times New Roman" pitchFamily="18" charset="0"/>
                        </a:rPr>
                        <a:t>38.200</a:t>
                      </a:r>
                      <a:endParaRPr kumimoji="0" lang="en-GB" altLang="en-US" sz="16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304188">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200" b="0" i="0" u="none" strike="noStrike" cap="none" normalizeH="0" baseline="0">
                          <a:ln>
                            <a:noFill/>
                          </a:ln>
                          <a:solidFill>
                            <a:schemeClr val="tx1"/>
                          </a:solidFill>
                          <a:effectLst/>
                          <a:latin typeface="Calibri" pitchFamily="34" charset="0"/>
                          <a:cs typeface="Times New Roman" pitchFamily="18" charset="0"/>
                        </a:rPr>
                        <a:t>Mozzone</a:t>
                      </a:r>
                      <a:endParaRPr kumimoji="0" lang="en-GB" altLang="en-US" sz="1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it-IT" altLang="en-US" sz="1200" b="0" i="0" u="none" strike="noStrike" cap="none" normalizeH="0" baseline="0" dirty="0">
                          <a:ln>
                            <a:noFill/>
                          </a:ln>
                          <a:solidFill>
                            <a:schemeClr val="tx1"/>
                          </a:solidFill>
                          <a:effectLst/>
                          <a:latin typeface="Calibri" pitchFamily="34" charset="0"/>
                          <a:cs typeface="Times New Roman" pitchFamily="18" charset="0"/>
                        </a:rPr>
                        <a:t>Tonda Gentile delle Langhe sin. Tonda G. Trilobata</a:t>
                      </a:r>
                      <a:endParaRPr kumimoji="0" lang="en-GB" altLang="en-US"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600" b="0" i="0" u="none" strike="noStrike" cap="none" normalizeH="0" baseline="0" dirty="0">
                          <a:ln>
                            <a:noFill/>
                          </a:ln>
                          <a:solidFill>
                            <a:schemeClr val="tx1"/>
                          </a:solidFill>
                          <a:effectLst/>
                          <a:latin typeface="Calibri" pitchFamily="34" charset="0"/>
                          <a:cs typeface="Times New Roman" pitchFamily="18" charset="0"/>
                        </a:rPr>
                        <a:t>70.000</a:t>
                      </a:r>
                      <a:endParaRPr kumimoji="0" lang="en-GB" altLang="en-US" sz="16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r h="304188">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200" b="0" i="0" u="none" strike="noStrike" cap="none" normalizeH="0" baseline="0" dirty="0" err="1">
                          <a:ln>
                            <a:noFill/>
                          </a:ln>
                          <a:solidFill>
                            <a:schemeClr val="tx1"/>
                          </a:solidFill>
                          <a:effectLst/>
                          <a:latin typeface="Calibri" pitchFamily="34" charset="0"/>
                          <a:cs typeface="Times New Roman" pitchFamily="18" charset="0"/>
                        </a:rPr>
                        <a:t>Battistini</a:t>
                      </a:r>
                      <a:endParaRPr kumimoji="0" lang="en-GB" altLang="en-US"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it-IT" altLang="en-US" sz="1200" b="0" i="0" u="none" strike="noStrike" cap="none" normalizeH="0" baseline="0" dirty="0">
                          <a:ln>
                            <a:noFill/>
                          </a:ln>
                          <a:solidFill>
                            <a:schemeClr val="tx1"/>
                          </a:solidFill>
                          <a:effectLst/>
                          <a:latin typeface="Calibri" pitchFamily="34" charset="0"/>
                          <a:cs typeface="Times New Roman" pitchFamily="18" charset="0"/>
                        </a:rPr>
                        <a:t>Tonda di Giffoni</a:t>
                      </a:r>
                      <a:endParaRPr kumimoji="0" lang="en-GB" altLang="en-US"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600" b="0" i="0" u="none" strike="noStrike" cap="none" normalizeH="0" baseline="0">
                          <a:ln>
                            <a:noFill/>
                          </a:ln>
                          <a:solidFill>
                            <a:schemeClr val="tx1"/>
                          </a:solidFill>
                          <a:effectLst/>
                          <a:latin typeface="Calibri" pitchFamily="34" charset="0"/>
                          <a:cs typeface="Times New Roman" pitchFamily="18" charset="0"/>
                        </a:rPr>
                        <a:t>45.000</a:t>
                      </a:r>
                      <a:endParaRPr kumimoji="0" lang="en-GB" altLang="en-US" sz="16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xmlns="" val="10008"/>
                  </a:ext>
                </a:extLst>
              </a:tr>
              <a:tr h="304188">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200" b="0" i="0" u="none" strike="noStrike" cap="none" normalizeH="0" baseline="0" dirty="0" err="1">
                          <a:ln>
                            <a:noFill/>
                          </a:ln>
                          <a:solidFill>
                            <a:schemeClr val="tx1"/>
                          </a:solidFill>
                          <a:effectLst/>
                          <a:latin typeface="Calibri" pitchFamily="34" charset="0"/>
                          <a:cs typeface="Times New Roman" pitchFamily="18" charset="0"/>
                        </a:rPr>
                        <a:t>Battistini</a:t>
                      </a:r>
                      <a:endParaRPr kumimoji="0" lang="en-GB" altLang="en-US"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it-IT" altLang="en-US" sz="1200" b="0" i="0" u="none" strike="noStrike" cap="none" normalizeH="0" baseline="0" dirty="0">
                          <a:ln>
                            <a:noFill/>
                          </a:ln>
                          <a:solidFill>
                            <a:schemeClr val="tx1"/>
                          </a:solidFill>
                          <a:effectLst/>
                          <a:latin typeface="Calibri" pitchFamily="34" charset="0"/>
                          <a:cs typeface="Times New Roman" pitchFamily="18" charset="0"/>
                        </a:rPr>
                        <a:t>Tonda di Giffoni</a:t>
                      </a:r>
                      <a:endParaRPr kumimoji="0" lang="en-GB" altLang="en-US"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600" b="0" i="0" u="none" strike="noStrike" cap="none" normalizeH="0" baseline="0">
                          <a:ln>
                            <a:noFill/>
                          </a:ln>
                          <a:solidFill>
                            <a:schemeClr val="tx1"/>
                          </a:solidFill>
                          <a:effectLst/>
                          <a:latin typeface="Calibri" pitchFamily="34" charset="0"/>
                          <a:cs typeface="Times New Roman" pitchFamily="18" charset="0"/>
                        </a:rPr>
                        <a:t>3.500</a:t>
                      </a:r>
                      <a:endParaRPr kumimoji="0" lang="en-GB" altLang="en-US" sz="16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9"/>
                  </a:ext>
                </a:extLst>
              </a:tr>
              <a:tr h="304188">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200" b="0" i="0" u="none" strike="noStrike" cap="none" normalizeH="0" baseline="0" dirty="0" err="1">
                          <a:ln>
                            <a:noFill/>
                          </a:ln>
                          <a:solidFill>
                            <a:schemeClr val="tx1"/>
                          </a:solidFill>
                          <a:effectLst/>
                          <a:latin typeface="Calibri" pitchFamily="34" charset="0"/>
                          <a:cs typeface="Times New Roman" pitchFamily="18" charset="0"/>
                        </a:rPr>
                        <a:t>Battistini</a:t>
                      </a:r>
                      <a:endParaRPr kumimoji="0" lang="en-GB" altLang="en-US"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it-IT" altLang="en-US" sz="1200" b="0" i="0" u="none" strike="noStrike" cap="none" normalizeH="0" baseline="0" dirty="0">
                          <a:ln>
                            <a:noFill/>
                          </a:ln>
                          <a:solidFill>
                            <a:schemeClr val="tx1"/>
                          </a:solidFill>
                          <a:effectLst/>
                          <a:latin typeface="Calibri" pitchFamily="34" charset="0"/>
                          <a:cs typeface="Times New Roman" pitchFamily="18" charset="0"/>
                        </a:rPr>
                        <a:t>Tonda Gentile delle Langhe sin. Tonda G. Trilobata</a:t>
                      </a:r>
                      <a:endParaRPr kumimoji="0" lang="en-GB" altLang="en-US"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600" b="0" i="0" u="none" strike="noStrike" cap="none" normalizeH="0" baseline="0">
                          <a:ln>
                            <a:noFill/>
                          </a:ln>
                          <a:solidFill>
                            <a:schemeClr val="tx1"/>
                          </a:solidFill>
                          <a:effectLst/>
                          <a:latin typeface="Calibri" pitchFamily="34" charset="0"/>
                          <a:cs typeface="Times New Roman" pitchFamily="18" charset="0"/>
                        </a:rPr>
                        <a:t>24.000</a:t>
                      </a:r>
                      <a:endParaRPr kumimoji="0" lang="en-GB" altLang="en-US" sz="16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xmlns="" val="10010"/>
                  </a:ext>
                </a:extLst>
              </a:tr>
              <a:tr h="304188">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200" b="0" i="0" u="none" strike="noStrike" cap="none" normalizeH="0" baseline="0" dirty="0" err="1">
                          <a:ln>
                            <a:noFill/>
                          </a:ln>
                          <a:solidFill>
                            <a:schemeClr val="tx1"/>
                          </a:solidFill>
                          <a:effectLst/>
                          <a:latin typeface="Calibri" pitchFamily="34" charset="0"/>
                          <a:cs typeface="Times New Roman" pitchFamily="18" charset="0"/>
                        </a:rPr>
                        <a:t>Battistini</a:t>
                      </a:r>
                      <a:endParaRPr kumimoji="0" lang="en-GB" altLang="en-US"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it-IT" altLang="en-US" sz="1200" b="0" i="0" u="none" strike="noStrike" cap="none" normalizeH="0" baseline="0" dirty="0" err="1">
                          <a:ln>
                            <a:noFill/>
                          </a:ln>
                          <a:solidFill>
                            <a:schemeClr val="tx1"/>
                          </a:solidFill>
                          <a:effectLst/>
                          <a:latin typeface="Calibri" pitchFamily="34" charset="0"/>
                          <a:cs typeface="Times New Roman" pitchFamily="18" charset="0"/>
                        </a:rPr>
                        <a:t>Barcelona</a:t>
                      </a:r>
                      <a:r>
                        <a:rPr kumimoji="0" lang="it-IT" altLang="en-US" sz="1200" b="0" i="0" u="none" strike="noStrike" cap="none" normalizeH="0" baseline="0" dirty="0">
                          <a:ln>
                            <a:noFill/>
                          </a:ln>
                          <a:solidFill>
                            <a:schemeClr val="tx1"/>
                          </a:solidFill>
                          <a:effectLst/>
                          <a:latin typeface="Calibri" pitchFamily="34" charset="0"/>
                          <a:cs typeface="Times New Roman" pitchFamily="18" charset="0"/>
                        </a:rPr>
                        <a:t> sin. FERTILE DE COUTARD</a:t>
                      </a:r>
                      <a:endParaRPr kumimoji="0" lang="en-GB" altLang="en-US"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600" b="0" i="0" u="none" strike="noStrike" cap="none" normalizeH="0" baseline="0">
                          <a:ln>
                            <a:noFill/>
                          </a:ln>
                          <a:solidFill>
                            <a:schemeClr val="tx1"/>
                          </a:solidFill>
                          <a:effectLst/>
                          <a:latin typeface="Calibri" pitchFamily="34" charset="0"/>
                          <a:cs typeface="Times New Roman" pitchFamily="18" charset="0"/>
                        </a:rPr>
                        <a:t>42.000</a:t>
                      </a:r>
                      <a:endParaRPr kumimoji="0" lang="en-GB" altLang="en-US" sz="16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1"/>
                  </a:ext>
                </a:extLst>
              </a:tr>
              <a:tr h="304188">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GB" altLang="en-US" sz="1600" b="0" i="0" u="none" strike="noStrike" cap="none" normalizeH="0" baseline="0">
                        <a:ln>
                          <a:noFill/>
                        </a:ln>
                        <a:solidFill>
                          <a:schemeClr val="tx1"/>
                        </a:solidFill>
                        <a:effectLst/>
                        <a:latin typeface="Calibri" pitchFamily="34" charset="0"/>
                        <a:cs typeface="Arial" charset="0"/>
                      </a:endParaRPr>
                    </a:p>
                  </a:txBody>
                  <a:tcPr marL="44450" marR="44450"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it-IT" altLang="en-US" sz="1600" b="1" i="0" u="none" strike="noStrike" cap="none" normalizeH="0" baseline="0" dirty="0">
                          <a:ln>
                            <a:noFill/>
                          </a:ln>
                          <a:solidFill>
                            <a:srgbClr val="FF0000"/>
                          </a:solidFill>
                          <a:effectLst/>
                          <a:latin typeface="Calibri" pitchFamily="34" charset="0"/>
                          <a:cs typeface="Times New Roman" pitchFamily="18" charset="0"/>
                        </a:rPr>
                        <a:t>TOTALE</a:t>
                      </a:r>
                      <a:endParaRPr kumimoji="0" lang="en-GB" altLang="en-US" sz="1600" b="0" i="0" u="none" strike="noStrike" cap="none" normalizeH="0" baseline="0" dirty="0">
                        <a:ln>
                          <a:noFill/>
                        </a:ln>
                        <a:solidFill>
                          <a:srgbClr val="FF0000"/>
                        </a:solidFill>
                        <a:effectLst/>
                        <a:latin typeface="Calibri" pitchFamily="34" charset="0"/>
                        <a:ea typeface="Calibri" pitchFamily="34" charset="0"/>
                        <a:cs typeface="Times New Roman" pitchFamily="18" charset="0"/>
                      </a:endParaRPr>
                    </a:p>
                  </a:txBody>
                  <a:tcPr marL="44450" marR="4445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cs typeface="Arial" charset="0"/>
                        </a:defRPr>
                      </a:lvl1pPr>
                      <a:lvl2pPr marL="742950" indent="-285750">
                        <a:spcBef>
                          <a:spcPct val="20000"/>
                        </a:spcBef>
                        <a:defRPr sz="2400">
                          <a:solidFill>
                            <a:schemeClr val="tx1"/>
                          </a:solidFill>
                          <a:latin typeface="Arial" charset="0"/>
                          <a:cs typeface="Arial" charset="0"/>
                        </a:defRPr>
                      </a:lvl2pPr>
                      <a:lvl3pPr marL="1143000" indent="-228600">
                        <a:spcBef>
                          <a:spcPct val="20000"/>
                        </a:spcBef>
                        <a:defRPr sz="2000">
                          <a:solidFill>
                            <a:schemeClr val="tx1"/>
                          </a:solidFill>
                          <a:latin typeface="Arial" charset="0"/>
                          <a:cs typeface="Arial" charset="0"/>
                        </a:defRPr>
                      </a:lvl3pPr>
                      <a:lvl4pPr marL="1600200" indent="-228600">
                        <a:spcBef>
                          <a:spcPct val="20000"/>
                        </a:spcBef>
                        <a:defRPr>
                          <a:solidFill>
                            <a:schemeClr val="tx1"/>
                          </a:solidFill>
                          <a:latin typeface="Arial" charset="0"/>
                          <a:cs typeface="Arial" charset="0"/>
                        </a:defRPr>
                      </a:lvl4pPr>
                      <a:lvl5pPr marL="2057400" indent="-228600">
                        <a:spcBef>
                          <a:spcPct val="20000"/>
                        </a:spcBef>
                        <a:defRPr>
                          <a:solidFill>
                            <a:schemeClr val="tx1"/>
                          </a:solidFill>
                          <a:latin typeface="Arial" charset="0"/>
                          <a:cs typeface="Arial" charset="0"/>
                        </a:defRPr>
                      </a:lvl5pPr>
                      <a:lvl6pPr marL="2514600" indent="-228600" eaLnBrk="0" fontAlgn="base" hangingPunct="0">
                        <a:spcBef>
                          <a:spcPct val="20000"/>
                        </a:spcBef>
                        <a:spcAft>
                          <a:spcPct val="0"/>
                        </a:spcAft>
                        <a:defRPr>
                          <a:solidFill>
                            <a:schemeClr val="tx1"/>
                          </a:solidFill>
                          <a:latin typeface="Arial" charset="0"/>
                          <a:cs typeface="Arial" charset="0"/>
                        </a:defRPr>
                      </a:lvl6pPr>
                      <a:lvl7pPr marL="2971800" indent="-228600" eaLnBrk="0" fontAlgn="base" hangingPunct="0">
                        <a:spcBef>
                          <a:spcPct val="20000"/>
                        </a:spcBef>
                        <a:spcAft>
                          <a:spcPct val="0"/>
                        </a:spcAft>
                        <a:defRPr>
                          <a:solidFill>
                            <a:schemeClr val="tx1"/>
                          </a:solidFill>
                          <a:latin typeface="Arial" charset="0"/>
                          <a:cs typeface="Arial" charset="0"/>
                        </a:defRPr>
                      </a:lvl7pPr>
                      <a:lvl8pPr marL="3429000" indent="-228600" eaLnBrk="0" fontAlgn="base" hangingPunct="0">
                        <a:spcBef>
                          <a:spcPct val="20000"/>
                        </a:spcBef>
                        <a:spcAft>
                          <a:spcPct val="0"/>
                        </a:spcAft>
                        <a:defRPr>
                          <a:solidFill>
                            <a:schemeClr val="tx1"/>
                          </a:solidFill>
                          <a:latin typeface="Arial" charset="0"/>
                          <a:cs typeface="Arial" charset="0"/>
                        </a:defRPr>
                      </a:lvl8pPr>
                      <a:lvl9pPr marL="3886200" indent="-228600" eaLnBrk="0" fontAlgn="base" hangingPunct="0">
                        <a:spcBef>
                          <a:spcPct val="2000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it-IT" altLang="en-US" sz="1600" b="1" i="0" u="none" strike="noStrike" cap="none" normalizeH="0" baseline="0" dirty="0">
                          <a:ln>
                            <a:noFill/>
                          </a:ln>
                          <a:solidFill>
                            <a:srgbClr val="FF0000"/>
                          </a:solidFill>
                          <a:effectLst/>
                          <a:latin typeface="Calibri" pitchFamily="34" charset="0"/>
                          <a:cs typeface="Times New Roman" pitchFamily="18" charset="0"/>
                        </a:rPr>
                        <a:t>285.200</a:t>
                      </a:r>
                      <a:endParaRPr kumimoji="0" lang="en-GB" altLang="en-US" sz="1600" b="0" i="0" u="none" strike="noStrike" cap="none" normalizeH="0" baseline="0" dirty="0">
                        <a:ln>
                          <a:noFill/>
                        </a:ln>
                        <a:solidFill>
                          <a:srgbClr val="FF0000"/>
                        </a:solidFill>
                        <a:effectLst/>
                        <a:latin typeface="Calibri" pitchFamily="34" charset="0"/>
                        <a:ea typeface="Calibri" pitchFamily="34" charset="0"/>
                        <a:cs typeface="Times New Roman" pitchFamily="18" charset="0"/>
                      </a:endParaRPr>
                    </a:p>
                  </a:txBody>
                  <a:tcPr marL="44450" marR="4445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2"/>
                  </a:ext>
                </a:extLst>
              </a:tr>
            </a:tbl>
          </a:graphicData>
        </a:graphic>
      </p:graphicFrame>
      <p:pic>
        <p:nvPicPr>
          <p:cNvPr id="7" name="Immagine 12" descr="Civi-Italia">
            <a:extLst>
              <a:ext uri="{FF2B5EF4-FFF2-40B4-BE49-F238E27FC236}">
                <a16:creationId xmlns:a16="http://schemas.microsoft.com/office/drawing/2014/main" xmlns="" id="{7D40A48E-82E7-49C9-8F81-E289629442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7404" y="807485"/>
            <a:ext cx="808425" cy="88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6351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99495" y="967409"/>
            <a:ext cx="8176334" cy="738664"/>
          </a:xfrm>
          <a:prstGeom prst="rect">
            <a:avLst/>
          </a:prstGeom>
          <a:noFill/>
        </p:spPr>
        <p:txBody>
          <a:bodyPr wrap="square" rtlCol="0">
            <a:spAutoFit/>
          </a:bodyPr>
          <a:lstStyle/>
          <a:p>
            <a:endParaRPr lang="it-IT" dirty="0"/>
          </a:p>
          <a:p>
            <a:endParaRPr lang="it-IT" sz="2400" dirty="0">
              <a:latin typeface="Helvetica" panose="020B0604020202020204" pitchFamily="34" charset="0"/>
              <a:cs typeface="Helvetica" panose="020B0604020202020204" pitchFamily="34" charset="0"/>
            </a:endParaRPr>
          </a:p>
        </p:txBody>
      </p:sp>
      <p:sp>
        <p:nvSpPr>
          <p:cNvPr id="4" name="CasellaDiTesto 3"/>
          <p:cNvSpPr txBox="1"/>
          <p:nvPr/>
        </p:nvSpPr>
        <p:spPr>
          <a:xfrm>
            <a:off x="967408" y="3836505"/>
            <a:ext cx="7142921" cy="1446550"/>
          </a:xfrm>
          <a:prstGeom prst="rect">
            <a:avLst/>
          </a:prstGeom>
          <a:noFill/>
        </p:spPr>
        <p:txBody>
          <a:bodyPr wrap="square" rtlCol="0">
            <a:spAutoFit/>
          </a:bodyPr>
          <a:lstStyle/>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p:txBody>
      </p:sp>
      <p:pic>
        <p:nvPicPr>
          <p:cNvPr id="5" name="Picture 5" descr="C:\Documents and Settings\giovannib.ferrarese.MIPAAF\Desktop\LOGO MIPAAF\logo-medioMIPAAF.tif">
            <a:extLst>
              <a:ext uri="{FF2B5EF4-FFF2-40B4-BE49-F238E27FC236}">
                <a16:creationId xmlns:a16="http://schemas.microsoft.com/office/drawing/2014/main" xmlns="" id="{7CC3CF52-F08B-4DE4-BEAA-C4C2B65AB985}"/>
              </a:ext>
            </a:extLst>
          </p:cNvPr>
          <p:cNvPicPr>
            <a:picLocks noChangeAspect="1" noChangeArrowheads="1"/>
          </p:cNvPicPr>
          <p:nvPr/>
        </p:nvPicPr>
        <p:blipFill>
          <a:blip r:embed="rId2" cstate="print"/>
          <a:srcRect/>
          <a:stretch>
            <a:fillRect/>
          </a:stretch>
        </p:blipFill>
        <p:spPr bwMode="auto">
          <a:xfrm>
            <a:off x="7035538" y="5750793"/>
            <a:ext cx="1599510" cy="687240"/>
          </a:xfrm>
          <a:prstGeom prst="rect">
            <a:avLst/>
          </a:prstGeom>
          <a:noFill/>
          <a:ln w="9525">
            <a:noFill/>
            <a:miter lim="800000"/>
            <a:headEnd/>
            <a:tailEnd/>
          </a:ln>
        </p:spPr>
      </p:pic>
      <p:pic>
        <p:nvPicPr>
          <p:cNvPr id="6" name="Immagine 3">
            <a:extLst>
              <a:ext uri="{FF2B5EF4-FFF2-40B4-BE49-F238E27FC236}">
                <a16:creationId xmlns:a16="http://schemas.microsoft.com/office/drawing/2014/main" xmlns="" id="{913F3572-9529-4AF5-80F2-EFAE5909A29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7755" y="1354250"/>
            <a:ext cx="6872552" cy="453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ttangolo 2">
            <a:extLst>
              <a:ext uri="{FF2B5EF4-FFF2-40B4-BE49-F238E27FC236}">
                <a16:creationId xmlns:a16="http://schemas.microsoft.com/office/drawing/2014/main" xmlns="" id="{21AD301F-EA41-4B38-95ED-F8ACB8931900}"/>
              </a:ext>
            </a:extLst>
          </p:cNvPr>
          <p:cNvSpPr/>
          <p:nvPr/>
        </p:nvSpPr>
        <p:spPr>
          <a:xfrm>
            <a:off x="797755" y="372863"/>
            <a:ext cx="6872552" cy="954107"/>
          </a:xfrm>
          <a:prstGeom prst="rect">
            <a:avLst/>
          </a:prstGeom>
        </p:spPr>
        <p:txBody>
          <a:bodyPr wrap="square">
            <a:spAutoFit/>
          </a:bodyPr>
          <a:lstStyle/>
          <a:p>
            <a:pPr algn="ctr">
              <a:defRPr/>
            </a:pPr>
            <a:r>
              <a:rPr lang="it-IT" altLang="it-IT" sz="2800" b="1" kern="0" dirty="0">
                <a:solidFill>
                  <a:srgbClr val="C00000"/>
                </a:solidFill>
              </a:rPr>
              <a:t>Produzioni qualificate nella stagione 2016</a:t>
            </a:r>
          </a:p>
          <a:p>
            <a:pPr algn="ctr">
              <a:defRPr/>
            </a:pPr>
            <a:r>
              <a:rPr lang="it-IT" altLang="it-IT" sz="2800" b="1" kern="0" dirty="0">
                <a:solidFill>
                  <a:srgbClr val="7030A0"/>
                </a:solidFill>
              </a:rPr>
              <a:t>17 VIVAI</a:t>
            </a:r>
          </a:p>
        </p:txBody>
      </p:sp>
      <p:pic>
        <p:nvPicPr>
          <p:cNvPr id="7" name="Immagine 12" descr="Civi-Italia">
            <a:extLst>
              <a:ext uri="{FF2B5EF4-FFF2-40B4-BE49-F238E27FC236}">
                <a16:creationId xmlns:a16="http://schemas.microsoft.com/office/drawing/2014/main" xmlns="" id="{AD64D76E-B180-4CDC-AEB7-C1B813D0BD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5952" y="419967"/>
            <a:ext cx="808425" cy="88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6256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99495" y="967409"/>
            <a:ext cx="8176334" cy="738664"/>
          </a:xfrm>
          <a:prstGeom prst="rect">
            <a:avLst/>
          </a:prstGeom>
          <a:noFill/>
        </p:spPr>
        <p:txBody>
          <a:bodyPr wrap="square" rtlCol="0">
            <a:spAutoFit/>
          </a:bodyPr>
          <a:lstStyle/>
          <a:p>
            <a:endParaRPr lang="it-IT" dirty="0"/>
          </a:p>
          <a:p>
            <a:endParaRPr lang="it-IT" sz="2400" dirty="0">
              <a:latin typeface="Helvetica" panose="020B0604020202020204" pitchFamily="34" charset="0"/>
              <a:cs typeface="Helvetica" panose="020B0604020202020204" pitchFamily="34" charset="0"/>
            </a:endParaRPr>
          </a:p>
        </p:txBody>
      </p:sp>
      <p:sp>
        <p:nvSpPr>
          <p:cNvPr id="4" name="CasellaDiTesto 3"/>
          <p:cNvSpPr txBox="1"/>
          <p:nvPr/>
        </p:nvSpPr>
        <p:spPr>
          <a:xfrm>
            <a:off x="1000539" y="3836505"/>
            <a:ext cx="7142921" cy="1446550"/>
          </a:xfrm>
          <a:prstGeom prst="rect">
            <a:avLst/>
          </a:prstGeom>
          <a:noFill/>
        </p:spPr>
        <p:txBody>
          <a:bodyPr wrap="square" rtlCol="0">
            <a:spAutoFit/>
          </a:bodyPr>
          <a:lstStyle/>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p:txBody>
      </p:sp>
      <p:pic>
        <p:nvPicPr>
          <p:cNvPr id="5" name="Picture 5" descr="C:\Documents and Settings\giovannib.ferrarese.MIPAAF\Desktop\LOGO MIPAAF\logo-medioMIPAAF.tif">
            <a:extLst>
              <a:ext uri="{FF2B5EF4-FFF2-40B4-BE49-F238E27FC236}">
                <a16:creationId xmlns:a16="http://schemas.microsoft.com/office/drawing/2014/main" xmlns="" id="{7CC3CF52-F08B-4DE4-BEAA-C4C2B65AB985}"/>
              </a:ext>
            </a:extLst>
          </p:cNvPr>
          <p:cNvPicPr>
            <a:picLocks noChangeAspect="1" noChangeArrowheads="1"/>
          </p:cNvPicPr>
          <p:nvPr/>
        </p:nvPicPr>
        <p:blipFill>
          <a:blip r:embed="rId2" cstate="print"/>
          <a:srcRect/>
          <a:stretch>
            <a:fillRect/>
          </a:stretch>
        </p:blipFill>
        <p:spPr bwMode="auto">
          <a:xfrm>
            <a:off x="6627453" y="5742280"/>
            <a:ext cx="1599510" cy="687240"/>
          </a:xfrm>
          <a:prstGeom prst="rect">
            <a:avLst/>
          </a:prstGeom>
          <a:noFill/>
          <a:ln w="9525">
            <a:noFill/>
            <a:miter lim="800000"/>
            <a:headEnd/>
            <a:tailEnd/>
          </a:ln>
        </p:spPr>
      </p:pic>
      <p:pic>
        <p:nvPicPr>
          <p:cNvPr id="6" name="Immagine 7">
            <a:extLst>
              <a:ext uri="{FF2B5EF4-FFF2-40B4-BE49-F238E27FC236}">
                <a16:creationId xmlns:a16="http://schemas.microsoft.com/office/drawing/2014/main" xmlns="" id="{580BB498-2903-4B0E-A507-368C130414E9}"/>
              </a:ext>
            </a:extLst>
          </p:cNvPr>
          <p:cNvPicPr>
            <a:picLocks noChangeAspect="1"/>
          </p:cNvPicPr>
          <p:nvPr/>
        </p:nvPicPr>
        <p:blipFill>
          <a:blip r:embed="rId3">
            <a:extLst>
              <a:ext uri="{28A0092B-C50C-407E-A947-70E740481C1C}">
                <a14:useLocalDpi xmlns:a14="http://schemas.microsoft.com/office/drawing/2010/main" val="0"/>
              </a:ext>
            </a:extLst>
          </a:blip>
          <a:srcRect b="37505"/>
          <a:stretch>
            <a:fillRect/>
          </a:stretch>
        </p:blipFill>
        <p:spPr bwMode="auto">
          <a:xfrm>
            <a:off x="315605" y="1853579"/>
            <a:ext cx="4594225" cy="403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ttangolo 2">
            <a:extLst>
              <a:ext uri="{FF2B5EF4-FFF2-40B4-BE49-F238E27FC236}">
                <a16:creationId xmlns:a16="http://schemas.microsoft.com/office/drawing/2014/main" xmlns="" id="{E558706B-2003-441F-BFF9-35D4227B9C00}"/>
              </a:ext>
            </a:extLst>
          </p:cNvPr>
          <p:cNvSpPr/>
          <p:nvPr/>
        </p:nvSpPr>
        <p:spPr>
          <a:xfrm>
            <a:off x="1198485" y="825623"/>
            <a:ext cx="6542843" cy="954107"/>
          </a:xfrm>
          <a:prstGeom prst="rect">
            <a:avLst/>
          </a:prstGeom>
        </p:spPr>
        <p:txBody>
          <a:bodyPr wrap="square">
            <a:spAutoFit/>
          </a:bodyPr>
          <a:lstStyle/>
          <a:p>
            <a:pPr algn="ctr">
              <a:defRPr/>
            </a:pPr>
            <a:r>
              <a:rPr lang="it-IT" altLang="it-IT" sz="2800" b="1" kern="0" dirty="0">
                <a:solidFill>
                  <a:srgbClr val="C00000"/>
                </a:solidFill>
              </a:rPr>
              <a:t>Produzioni qualificate nella stagione 2017</a:t>
            </a:r>
          </a:p>
          <a:p>
            <a:pPr algn="ctr">
              <a:defRPr/>
            </a:pPr>
            <a:r>
              <a:rPr lang="it-IT" altLang="it-IT" sz="2800" b="1" kern="0" dirty="0">
                <a:solidFill>
                  <a:srgbClr val="7030A0"/>
                </a:solidFill>
              </a:rPr>
              <a:t>24 VIVAI</a:t>
            </a:r>
          </a:p>
        </p:txBody>
      </p:sp>
      <p:pic>
        <p:nvPicPr>
          <p:cNvPr id="9" name="Immagine 9">
            <a:extLst>
              <a:ext uri="{FF2B5EF4-FFF2-40B4-BE49-F238E27FC236}">
                <a16:creationId xmlns:a16="http://schemas.microsoft.com/office/drawing/2014/main" xmlns="" id="{60662FCE-FA07-42CC-9C52-033B1B858EFD}"/>
              </a:ext>
            </a:extLst>
          </p:cNvPr>
          <p:cNvPicPr>
            <a:picLocks noChangeAspect="1"/>
          </p:cNvPicPr>
          <p:nvPr/>
        </p:nvPicPr>
        <p:blipFill>
          <a:blip r:embed="rId4">
            <a:extLst>
              <a:ext uri="{28A0092B-C50C-407E-A947-70E740481C1C}">
                <a14:useLocalDpi xmlns:a14="http://schemas.microsoft.com/office/drawing/2010/main" val="0"/>
              </a:ext>
            </a:extLst>
          </a:blip>
          <a:srcRect t="62482"/>
          <a:stretch>
            <a:fillRect/>
          </a:stretch>
        </p:blipFill>
        <p:spPr bwMode="auto">
          <a:xfrm>
            <a:off x="4909829" y="2165299"/>
            <a:ext cx="3772532" cy="357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magine 10">
            <a:extLst>
              <a:ext uri="{FF2B5EF4-FFF2-40B4-BE49-F238E27FC236}">
                <a16:creationId xmlns:a16="http://schemas.microsoft.com/office/drawing/2014/main" xmlns="" id="{3E18482D-BE5A-41EB-BF6F-8006E3A9A965}"/>
              </a:ext>
            </a:extLst>
          </p:cNvPr>
          <p:cNvPicPr>
            <a:picLocks noChangeAspect="1"/>
          </p:cNvPicPr>
          <p:nvPr/>
        </p:nvPicPr>
        <p:blipFill>
          <a:blip r:embed="rId4">
            <a:extLst>
              <a:ext uri="{28A0092B-C50C-407E-A947-70E740481C1C}">
                <a14:useLocalDpi xmlns:a14="http://schemas.microsoft.com/office/drawing/2010/main" val="0"/>
              </a:ext>
            </a:extLst>
          </a:blip>
          <a:srcRect b="95451"/>
          <a:stretch>
            <a:fillRect/>
          </a:stretch>
        </p:blipFill>
        <p:spPr bwMode="auto">
          <a:xfrm>
            <a:off x="4909830" y="1921516"/>
            <a:ext cx="3772531" cy="243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magine 12" descr="Civi-Italia">
            <a:extLst>
              <a:ext uri="{FF2B5EF4-FFF2-40B4-BE49-F238E27FC236}">
                <a16:creationId xmlns:a16="http://schemas.microsoft.com/office/drawing/2014/main" xmlns="" id="{E1ACD1D2-D4AE-41AF-86D6-4248D5DB7D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67695" y="751966"/>
            <a:ext cx="808425" cy="88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2548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28474" y="623789"/>
            <a:ext cx="8247355" cy="1384995"/>
          </a:xfrm>
          <a:prstGeom prst="rect">
            <a:avLst/>
          </a:prstGeom>
          <a:noFill/>
        </p:spPr>
        <p:txBody>
          <a:bodyPr wrap="square" rtlCol="0">
            <a:spAutoFit/>
          </a:bodyPr>
          <a:lstStyle/>
          <a:p>
            <a:pPr algn="ctr">
              <a:defRPr/>
            </a:pPr>
            <a:r>
              <a:rPr lang="it-IT" altLang="it-IT" sz="2800" b="1" kern="0" dirty="0">
                <a:solidFill>
                  <a:srgbClr val="C00000"/>
                </a:solidFill>
              </a:rPr>
              <a:t>Produzioni qualificate nella stagione 2018 nell’ambito del programma Ferrero-Civi-Italia </a:t>
            </a:r>
            <a:r>
              <a:rPr lang="it-IT" altLang="it-IT" sz="2800" b="1" kern="0" dirty="0">
                <a:solidFill>
                  <a:srgbClr val="CC6600"/>
                </a:solidFill>
              </a:rPr>
              <a:t>(</a:t>
            </a:r>
            <a:r>
              <a:rPr lang="it-IT" altLang="it-IT" sz="2800" b="1" kern="0" dirty="0" err="1">
                <a:solidFill>
                  <a:srgbClr val="CC6600"/>
                </a:solidFill>
              </a:rPr>
              <a:t>Cat</a:t>
            </a:r>
            <a:r>
              <a:rPr lang="it-IT" altLang="it-IT" sz="2800" b="1" kern="0" dirty="0">
                <a:solidFill>
                  <a:srgbClr val="CC6600"/>
                </a:solidFill>
              </a:rPr>
              <a:t>. CAC)</a:t>
            </a:r>
          </a:p>
          <a:p>
            <a:pPr algn="ctr">
              <a:defRPr/>
            </a:pPr>
            <a:r>
              <a:rPr lang="it-IT" altLang="it-IT" sz="2800" b="1" kern="0" dirty="0">
                <a:solidFill>
                  <a:srgbClr val="7030A0"/>
                </a:solidFill>
              </a:rPr>
              <a:t>27 Vivai</a:t>
            </a:r>
          </a:p>
        </p:txBody>
      </p:sp>
      <p:sp>
        <p:nvSpPr>
          <p:cNvPr id="4" name="CasellaDiTesto 3"/>
          <p:cNvSpPr txBox="1"/>
          <p:nvPr/>
        </p:nvSpPr>
        <p:spPr>
          <a:xfrm>
            <a:off x="967408" y="3836505"/>
            <a:ext cx="7142921" cy="1446550"/>
          </a:xfrm>
          <a:prstGeom prst="rect">
            <a:avLst/>
          </a:prstGeom>
          <a:noFill/>
        </p:spPr>
        <p:txBody>
          <a:bodyPr wrap="square" rtlCol="0">
            <a:spAutoFit/>
          </a:bodyPr>
          <a:lstStyle/>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p:txBody>
      </p:sp>
      <p:pic>
        <p:nvPicPr>
          <p:cNvPr id="5" name="Picture 5" descr="C:\Documents and Settings\giovannib.ferrarese.MIPAAF\Desktop\LOGO MIPAAF\logo-medioMIPAAF.tif">
            <a:extLst>
              <a:ext uri="{FF2B5EF4-FFF2-40B4-BE49-F238E27FC236}">
                <a16:creationId xmlns:a16="http://schemas.microsoft.com/office/drawing/2014/main" xmlns="" id="{7CC3CF52-F08B-4DE4-BEAA-C4C2B65AB985}"/>
              </a:ext>
            </a:extLst>
          </p:cNvPr>
          <p:cNvPicPr>
            <a:picLocks noChangeAspect="1" noChangeArrowheads="1"/>
          </p:cNvPicPr>
          <p:nvPr/>
        </p:nvPicPr>
        <p:blipFill>
          <a:blip r:embed="rId2" cstate="print"/>
          <a:srcRect/>
          <a:stretch>
            <a:fillRect/>
          </a:stretch>
        </p:blipFill>
        <p:spPr bwMode="auto">
          <a:xfrm>
            <a:off x="6976319" y="5795482"/>
            <a:ext cx="1599510" cy="687240"/>
          </a:xfrm>
          <a:prstGeom prst="rect">
            <a:avLst/>
          </a:prstGeom>
          <a:noFill/>
          <a:ln w="9525">
            <a:noFill/>
            <a:miter lim="800000"/>
            <a:headEnd/>
            <a:tailEnd/>
          </a:ln>
        </p:spPr>
      </p:pic>
      <p:pic>
        <p:nvPicPr>
          <p:cNvPr id="6" name="Immagine 1">
            <a:extLst>
              <a:ext uri="{FF2B5EF4-FFF2-40B4-BE49-F238E27FC236}">
                <a16:creationId xmlns:a16="http://schemas.microsoft.com/office/drawing/2014/main" xmlns="" id="{32AB06E1-DB07-4F8F-8280-53866FCF59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521211"/>
            <a:ext cx="8107516" cy="307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magine 12" descr="Civi-Italia">
            <a:extLst>
              <a:ext uri="{FF2B5EF4-FFF2-40B4-BE49-F238E27FC236}">
                <a16:creationId xmlns:a16="http://schemas.microsoft.com/office/drawing/2014/main" xmlns="" id="{37F54A29-B138-4C75-9024-6D683A77E5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67404" y="1419462"/>
            <a:ext cx="808425" cy="88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3314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568171" y="310719"/>
            <a:ext cx="8007658" cy="1384995"/>
          </a:xfrm>
          <a:prstGeom prst="rect">
            <a:avLst/>
          </a:prstGeom>
          <a:noFill/>
        </p:spPr>
        <p:txBody>
          <a:bodyPr wrap="square" rtlCol="0">
            <a:spAutoFit/>
          </a:bodyPr>
          <a:lstStyle/>
          <a:p>
            <a:pPr algn="ctr">
              <a:defRPr/>
            </a:pPr>
            <a:r>
              <a:rPr lang="it-IT" altLang="it-IT" sz="2800" b="1" kern="0" dirty="0">
                <a:solidFill>
                  <a:srgbClr val="C00000"/>
                </a:solidFill>
              </a:rPr>
              <a:t>Produzioni qualificate nella stagione 2018 nell’ambito del Servizio Nazionale di Certificazione Volontaria del </a:t>
            </a:r>
            <a:r>
              <a:rPr lang="it-IT" altLang="it-IT" sz="2800" b="1" kern="0" dirty="0" err="1">
                <a:solidFill>
                  <a:srgbClr val="C00000"/>
                </a:solidFill>
              </a:rPr>
              <a:t>MiPAAF</a:t>
            </a:r>
            <a:endParaRPr lang="it-IT" altLang="it-IT" sz="2800" b="1" kern="0" dirty="0">
              <a:solidFill>
                <a:srgbClr val="0070C0"/>
              </a:solidFill>
            </a:endParaRPr>
          </a:p>
        </p:txBody>
      </p:sp>
      <p:sp>
        <p:nvSpPr>
          <p:cNvPr id="4" name="CasellaDiTesto 3"/>
          <p:cNvSpPr txBox="1"/>
          <p:nvPr/>
        </p:nvSpPr>
        <p:spPr>
          <a:xfrm>
            <a:off x="967408" y="3836505"/>
            <a:ext cx="7142921" cy="1446550"/>
          </a:xfrm>
          <a:prstGeom prst="rect">
            <a:avLst/>
          </a:prstGeom>
          <a:noFill/>
        </p:spPr>
        <p:txBody>
          <a:bodyPr wrap="square" rtlCol="0">
            <a:spAutoFit/>
          </a:bodyPr>
          <a:lstStyle/>
          <a:p>
            <a:endParaRPr lang="it-IT" sz="2200">
              <a:latin typeface="Helvetica" panose="020B0604020202020204" pitchFamily="34" charset="0"/>
              <a:cs typeface="Helvetica" panose="020B0604020202020204" pitchFamily="34" charset="0"/>
            </a:endParaRPr>
          </a:p>
          <a:p>
            <a:endParaRPr lang="it-IT" sz="2200">
              <a:latin typeface="Helvetica" panose="020B0604020202020204" pitchFamily="34" charset="0"/>
              <a:cs typeface="Helvetica" panose="020B0604020202020204" pitchFamily="34" charset="0"/>
            </a:endParaRPr>
          </a:p>
          <a:p>
            <a:endParaRPr lang="it-IT" sz="220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p:txBody>
      </p:sp>
      <p:pic>
        <p:nvPicPr>
          <p:cNvPr id="5" name="Picture 5" descr="C:\Documents and Settings\giovannib.ferrarese.MIPAAF\Desktop\LOGO MIPAAF\logo-medioMIPAAF.tif">
            <a:extLst>
              <a:ext uri="{FF2B5EF4-FFF2-40B4-BE49-F238E27FC236}">
                <a16:creationId xmlns:a16="http://schemas.microsoft.com/office/drawing/2014/main" xmlns="" id="{7CC3CF52-F08B-4DE4-BEAA-C4C2B65AB985}"/>
              </a:ext>
            </a:extLst>
          </p:cNvPr>
          <p:cNvPicPr>
            <a:picLocks noChangeAspect="1" noChangeArrowheads="1"/>
          </p:cNvPicPr>
          <p:nvPr/>
        </p:nvPicPr>
        <p:blipFill>
          <a:blip r:embed="rId2" cstate="print"/>
          <a:srcRect/>
          <a:stretch>
            <a:fillRect/>
          </a:stretch>
        </p:blipFill>
        <p:spPr bwMode="auto">
          <a:xfrm>
            <a:off x="6893783" y="5546971"/>
            <a:ext cx="1599510" cy="687240"/>
          </a:xfrm>
          <a:prstGeom prst="rect">
            <a:avLst/>
          </a:prstGeom>
          <a:noFill/>
          <a:ln w="9525">
            <a:noFill/>
            <a:miter lim="800000"/>
            <a:headEnd/>
            <a:tailEnd/>
          </a:ln>
        </p:spPr>
      </p:pic>
      <p:pic>
        <p:nvPicPr>
          <p:cNvPr id="6" name="Immagine 2">
            <a:extLst>
              <a:ext uri="{FF2B5EF4-FFF2-40B4-BE49-F238E27FC236}">
                <a16:creationId xmlns:a16="http://schemas.microsoft.com/office/drawing/2014/main" xmlns="" id="{211113CC-3EAC-41A9-853B-819E78DFC7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75" y="2492375"/>
            <a:ext cx="5903913" cy="327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magine 12" descr="Civi-Italia">
            <a:extLst>
              <a:ext uri="{FF2B5EF4-FFF2-40B4-BE49-F238E27FC236}">
                <a16:creationId xmlns:a16="http://schemas.microsoft.com/office/drawing/2014/main" xmlns="" id="{3F567D9F-963B-408B-B03B-47ED288329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7303" y="1330468"/>
            <a:ext cx="808425" cy="88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8448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21437" y="497150"/>
            <a:ext cx="7954392" cy="1200329"/>
          </a:xfrm>
          <a:prstGeom prst="rect">
            <a:avLst/>
          </a:prstGeom>
          <a:noFill/>
        </p:spPr>
        <p:txBody>
          <a:bodyPr wrap="square" rtlCol="0">
            <a:spAutoFit/>
          </a:bodyPr>
          <a:lstStyle/>
          <a:p>
            <a:pPr algn="ctr">
              <a:defRPr/>
            </a:pPr>
            <a:r>
              <a:rPr lang="it-IT" altLang="it-IT" sz="2400" b="1" kern="0" dirty="0">
                <a:solidFill>
                  <a:srgbClr val="C00000"/>
                </a:solidFill>
              </a:rPr>
              <a:t>Produzioni qualificate nella stagione 2019 nell’ambito del programma Ferrero-Civi-Italia </a:t>
            </a:r>
            <a:r>
              <a:rPr lang="it-IT" altLang="it-IT" sz="2400" b="1" kern="0" dirty="0">
                <a:solidFill>
                  <a:srgbClr val="CC6600"/>
                </a:solidFill>
              </a:rPr>
              <a:t>(</a:t>
            </a:r>
            <a:r>
              <a:rPr lang="it-IT" altLang="it-IT" sz="2400" b="1" kern="0" dirty="0" err="1">
                <a:solidFill>
                  <a:srgbClr val="CC6600"/>
                </a:solidFill>
              </a:rPr>
              <a:t>Cat</a:t>
            </a:r>
            <a:r>
              <a:rPr lang="it-IT" altLang="it-IT" sz="2400" b="1" kern="0" dirty="0">
                <a:solidFill>
                  <a:srgbClr val="CC6600"/>
                </a:solidFill>
              </a:rPr>
              <a:t>. CAC)</a:t>
            </a:r>
          </a:p>
          <a:p>
            <a:pPr algn="ctr">
              <a:defRPr/>
            </a:pPr>
            <a:r>
              <a:rPr lang="it-IT" altLang="it-IT" sz="2400" b="1" kern="0" dirty="0">
                <a:solidFill>
                  <a:srgbClr val="7030A0"/>
                </a:solidFill>
              </a:rPr>
              <a:t>22 Vivai</a:t>
            </a:r>
          </a:p>
        </p:txBody>
      </p:sp>
      <p:sp>
        <p:nvSpPr>
          <p:cNvPr id="4" name="CasellaDiTesto 3"/>
          <p:cNvSpPr txBox="1"/>
          <p:nvPr/>
        </p:nvSpPr>
        <p:spPr>
          <a:xfrm>
            <a:off x="967408" y="3836505"/>
            <a:ext cx="7142921" cy="1446550"/>
          </a:xfrm>
          <a:prstGeom prst="rect">
            <a:avLst/>
          </a:prstGeom>
          <a:noFill/>
        </p:spPr>
        <p:txBody>
          <a:bodyPr wrap="square" rtlCol="0">
            <a:spAutoFit/>
          </a:bodyPr>
          <a:lstStyle/>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p:txBody>
      </p:sp>
      <p:pic>
        <p:nvPicPr>
          <p:cNvPr id="5" name="Picture 5" descr="C:\Documents and Settings\giovannib.ferrarese.MIPAAF\Desktop\LOGO MIPAAF\logo-medioMIPAAF.tif">
            <a:extLst>
              <a:ext uri="{FF2B5EF4-FFF2-40B4-BE49-F238E27FC236}">
                <a16:creationId xmlns:a16="http://schemas.microsoft.com/office/drawing/2014/main" xmlns="" id="{7CC3CF52-F08B-4DE4-BEAA-C4C2B65AB985}"/>
              </a:ext>
            </a:extLst>
          </p:cNvPr>
          <p:cNvPicPr>
            <a:picLocks noChangeAspect="1" noChangeArrowheads="1"/>
          </p:cNvPicPr>
          <p:nvPr/>
        </p:nvPicPr>
        <p:blipFill>
          <a:blip r:embed="rId2" cstate="print"/>
          <a:srcRect/>
          <a:stretch>
            <a:fillRect/>
          </a:stretch>
        </p:blipFill>
        <p:spPr bwMode="auto">
          <a:xfrm>
            <a:off x="7114947" y="5921386"/>
            <a:ext cx="1599510" cy="687240"/>
          </a:xfrm>
          <a:prstGeom prst="rect">
            <a:avLst/>
          </a:prstGeom>
          <a:noFill/>
          <a:ln w="9525">
            <a:noFill/>
            <a:miter lim="800000"/>
            <a:headEnd/>
            <a:tailEnd/>
          </a:ln>
        </p:spPr>
      </p:pic>
      <p:pic>
        <p:nvPicPr>
          <p:cNvPr id="6" name="Immagine 3">
            <a:extLst>
              <a:ext uri="{FF2B5EF4-FFF2-40B4-BE49-F238E27FC236}">
                <a16:creationId xmlns:a16="http://schemas.microsoft.com/office/drawing/2014/main" xmlns="" id="{B4E6E8AC-9910-44AA-B353-0CB1424D95C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1236" y="1697479"/>
            <a:ext cx="6560598" cy="4469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magine 12" descr="Civi-Italia">
            <a:extLst>
              <a:ext uri="{FF2B5EF4-FFF2-40B4-BE49-F238E27FC236}">
                <a16:creationId xmlns:a16="http://schemas.microsoft.com/office/drawing/2014/main" xmlns="" id="{F0F0A24F-EC3D-4823-A893-96CAFD78A5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7439" y="1010885"/>
            <a:ext cx="808425" cy="88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3684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56947" y="532661"/>
            <a:ext cx="7453381" cy="830997"/>
          </a:xfrm>
          <a:prstGeom prst="rect">
            <a:avLst/>
          </a:prstGeom>
          <a:noFill/>
        </p:spPr>
        <p:txBody>
          <a:bodyPr wrap="square" rtlCol="0">
            <a:spAutoFit/>
          </a:bodyPr>
          <a:lstStyle/>
          <a:p>
            <a:pPr algn="ctr">
              <a:defRPr/>
            </a:pPr>
            <a:r>
              <a:rPr lang="it-IT" altLang="it-IT" sz="2400" b="1" kern="0" dirty="0">
                <a:solidFill>
                  <a:srgbClr val="C00000"/>
                </a:solidFill>
              </a:rPr>
              <a:t>Produzioni qualificate nella stagione 2019 nell’ambito del Servizio Nazionale di Certificazione Volontaria del Mipaaf</a:t>
            </a:r>
            <a:endParaRPr lang="it-IT" altLang="it-IT" sz="2400" b="1" kern="0" dirty="0">
              <a:solidFill>
                <a:srgbClr val="0070C0"/>
              </a:solidFill>
            </a:endParaRPr>
          </a:p>
        </p:txBody>
      </p:sp>
      <p:sp>
        <p:nvSpPr>
          <p:cNvPr id="4" name="CasellaDiTesto 3"/>
          <p:cNvSpPr txBox="1"/>
          <p:nvPr/>
        </p:nvSpPr>
        <p:spPr>
          <a:xfrm>
            <a:off x="967408" y="3836505"/>
            <a:ext cx="7142921" cy="1446550"/>
          </a:xfrm>
          <a:prstGeom prst="rect">
            <a:avLst/>
          </a:prstGeom>
          <a:noFill/>
        </p:spPr>
        <p:txBody>
          <a:bodyPr wrap="square" rtlCol="0">
            <a:spAutoFit/>
          </a:bodyPr>
          <a:lstStyle/>
          <a:p>
            <a:endParaRPr lang="it-IT" sz="2200">
              <a:latin typeface="Helvetica" panose="020B0604020202020204" pitchFamily="34" charset="0"/>
              <a:cs typeface="Helvetica" panose="020B0604020202020204" pitchFamily="34" charset="0"/>
            </a:endParaRPr>
          </a:p>
          <a:p>
            <a:endParaRPr lang="it-IT" sz="2200">
              <a:latin typeface="Helvetica" panose="020B0604020202020204" pitchFamily="34" charset="0"/>
              <a:cs typeface="Helvetica" panose="020B0604020202020204" pitchFamily="34" charset="0"/>
            </a:endParaRPr>
          </a:p>
          <a:p>
            <a:endParaRPr lang="it-IT" sz="220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p:txBody>
      </p:sp>
      <p:pic>
        <p:nvPicPr>
          <p:cNvPr id="5" name="Picture 5" descr="C:\Documents and Settings\giovannib.ferrarese.MIPAAF\Desktop\LOGO MIPAAF\logo-medioMIPAAF.tif">
            <a:extLst>
              <a:ext uri="{FF2B5EF4-FFF2-40B4-BE49-F238E27FC236}">
                <a16:creationId xmlns:a16="http://schemas.microsoft.com/office/drawing/2014/main" xmlns="" id="{7CC3CF52-F08B-4DE4-BEAA-C4C2B65AB985}"/>
              </a:ext>
            </a:extLst>
          </p:cNvPr>
          <p:cNvPicPr>
            <a:picLocks noChangeAspect="1" noChangeArrowheads="1"/>
          </p:cNvPicPr>
          <p:nvPr/>
        </p:nvPicPr>
        <p:blipFill>
          <a:blip r:embed="rId2" cstate="print"/>
          <a:srcRect/>
          <a:stretch>
            <a:fillRect/>
          </a:stretch>
        </p:blipFill>
        <p:spPr bwMode="auto">
          <a:xfrm>
            <a:off x="6893783" y="5546971"/>
            <a:ext cx="1599510" cy="687240"/>
          </a:xfrm>
          <a:prstGeom prst="rect">
            <a:avLst/>
          </a:prstGeom>
          <a:noFill/>
          <a:ln w="9525">
            <a:noFill/>
            <a:miter lim="800000"/>
            <a:headEnd/>
            <a:tailEnd/>
          </a:ln>
        </p:spPr>
      </p:pic>
      <p:pic>
        <p:nvPicPr>
          <p:cNvPr id="6" name="Immagine 2">
            <a:extLst>
              <a:ext uri="{FF2B5EF4-FFF2-40B4-BE49-F238E27FC236}">
                <a16:creationId xmlns:a16="http://schemas.microsoft.com/office/drawing/2014/main" xmlns="" id="{C8FC4F9E-EE55-46CD-9DA1-13B48429308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5650" y="2781300"/>
            <a:ext cx="7150100"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ttangolo 2">
            <a:extLst>
              <a:ext uri="{FF2B5EF4-FFF2-40B4-BE49-F238E27FC236}">
                <a16:creationId xmlns:a16="http://schemas.microsoft.com/office/drawing/2014/main" xmlns="" id="{A9ED3750-6807-4690-9111-B2C965015C93}"/>
              </a:ext>
            </a:extLst>
          </p:cNvPr>
          <p:cNvSpPr/>
          <p:nvPr/>
        </p:nvSpPr>
        <p:spPr>
          <a:xfrm>
            <a:off x="2157274" y="2024109"/>
            <a:ext cx="4989249" cy="461665"/>
          </a:xfrm>
          <a:prstGeom prst="rect">
            <a:avLst/>
          </a:prstGeom>
        </p:spPr>
        <p:txBody>
          <a:bodyPr wrap="square">
            <a:spAutoFit/>
          </a:bodyPr>
          <a:lstStyle/>
          <a:p>
            <a:pPr>
              <a:defRPr/>
            </a:pPr>
            <a:r>
              <a:rPr lang="it-IT" altLang="it-IT" sz="2400" b="1" kern="0" dirty="0">
                <a:solidFill>
                  <a:srgbClr val="002060"/>
                </a:solidFill>
              </a:rPr>
              <a:t>Dati aggiornati al 25 settembre 2019</a:t>
            </a:r>
          </a:p>
        </p:txBody>
      </p:sp>
      <p:sp>
        <p:nvSpPr>
          <p:cNvPr id="8" name="Rettangolo 7">
            <a:extLst>
              <a:ext uri="{FF2B5EF4-FFF2-40B4-BE49-F238E27FC236}">
                <a16:creationId xmlns:a16="http://schemas.microsoft.com/office/drawing/2014/main" xmlns="" id="{96492B8B-47BB-4B0D-AAC8-C3EB123A90A9}"/>
              </a:ext>
            </a:extLst>
          </p:cNvPr>
          <p:cNvSpPr/>
          <p:nvPr/>
        </p:nvSpPr>
        <p:spPr>
          <a:xfrm>
            <a:off x="843380" y="5051394"/>
            <a:ext cx="6676006" cy="646331"/>
          </a:xfrm>
          <a:prstGeom prst="rect">
            <a:avLst/>
          </a:prstGeom>
        </p:spPr>
        <p:txBody>
          <a:bodyPr wrap="square">
            <a:spAutoFit/>
          </a:bodyPr>
          <a:lstStyle/>
          <a:p>
            <a:pPr algn="ctr">
              <a:defRPr/>
            </a:pPr>
            <a:r>
              <a:rPr lang="it-IT" altLang="it-IT" b="1" kern="0" dirty="0">
                <a:solidFill>
                  <a:srgbClr val="002060"/>
                </a:solidFill>
              </a:rPr>
              <a:t>In corso i controlli per il riconoscimento di ulteriori 1,5 milioni di piante prodotte in vitro</a:t>
            </a:r>
          </a:p>
        </p:txBody>
      </p:sp>
      <p:pic>
        <p:nvPicPr>
          <p:cNvPr id="9" name="Immagine 12" descr="Civi-Italia">
            <a:extLst>
              <a:ext uri="{FF2B5EF4-FFF2-40B4-BE49-F238E27FC236}">
                <a16:creationId xmlns:a16="http://schemas.microsoft.com/office/drawing/2014/main" xmlns="" id="{90395433-ADD3-4D18-9EFF-6BD9DDBD0F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5750" y="1366737"/>
            <a:ext cx="808425" cy="88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4095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861134" y="452763"/>
            <a:ext cx="7714694" cy="830997"/>
          </a:xfrm>
          <a:prstGeom prst="rect">
            <a:avLst/>
          </a:prstGeom>
          <a:noFill/>
        </p:spPr>
        <p:txBody>
          <a:bodyPr wrap="square" rtlCol="0">
            <a:spAutoFit/>
          </a:bodyPr>
          <a:lstStyle/>
          <a:p>
            <a:pPr algn="ctr"/>
            <a:r>
              <a:rPr lang="en-GB" altLang="it-IT" sz="2400" b="1" dirty="0">
                <a:solidFill>
                  <a:srgbClr val="FF0000"/>
                </a:solidFill>
              </a:rPr>
              <a:t>2019 - </a:t>
            </a:r>
            <a:r>
              <a:rPr lang="en-GB" altLang="it-IT" sz="2400" b="1" dirty="0" err="1">
                <a:solidFill>
                  <a:srgbClr val="FF0000"/>
                </a:solidFill>
              </a:rPr>
              <a:t>Regioni</a:t>
            </a:r>
            <a:r>
              <a:rPr lang="en-GB" altLang="it-IT" sz="2400" b="1" dirty="0">
                <a:solidFill>
                  <a:srgbClr val="FF0000"/>
                </a:solidFill>
              </a:rPr>
              <a:t> dove </a:t>
            </a:r>
            <a:r>
              <a:rPr lang="en-GB" altLang="it-IT" sz="2400" b="1" dirty="0" err="1">
                <a:solidFill>
                  <a:srgbClr val="FF0000"/>
                </a:solidFill>
              </a:rPr>
              <a:t>operano</a:t>
            </a:r>
            <a:r>
              <a:rPr lang="en-GB" altLang="it-IT" sz="2400" b="1" dirty="0">
                <a:solidFill>
                  <a:srgbClr val="FF0000"/>
                </a:solidFill>
              </a:rPr>
              <a:t> </a:t>
            </a:r>
            <a:r>
              <a:rPr lang="en-GB" altLang="it-IT" sz="2400" b="1" dirty="0" err="1">
                <a:solidFill>
                  <a:srgbClr val="FF0000"/>
                </a:solidFill>
              </a:rPr>
              <a:t>i</a:t>
            </a:r>
            <a:r>
              <a:rPr lang="en-GB" altLang="it-IT" sz="2400" b="1" dirty="0">
                <a:solidFill>
                  <a:srgbClr val="FF0000"/>
                </a:solidFill>
              </a:rPr>
              <a:t> </a:t>
            </a:r>
            <a:r>
              <a:rPr lang="en-GB" altLang="it-IT" sz="2400" b="1" dirty="0" err="1">
                <a:solidFill>
                  <a:srgbClr val="FF0000"/>
                </a:solidFill>
              </a:rPr>
              <a:t>vivai</a:t>
            </a:r>
            <a:r>
              <a:rPr lang="en-GB" altLang="it-IT" sz="2400" b="1" dirty="0">
                <a:solidFill>
                  <a:srgbClr val="FF0000"/>
                </a:solidFill>
              </a:rPr>
              <a:t> </a:t>
            </a:r>
            <a:r>
              <a:rPr lang="en-GB" altLang="it-IT" sz="2400" b="1" dirty="0" err="1">
                <a:solidFill>
                  <a:srgbClr val="FF0000"/>
                </a:solidFill>
              </a:rPr>
              <a:t>aderenti</a:t>
            </a:r>
            <a:r>
              <a:rPr lang="en-GB" altLang="it-IT" sz="2400" b="1" dirty="0">
                <a:solidFill>
                  <a:srgbClr val="FF0000"/>
                </a:solidFill>
              </a:rPr>
              <a:t> al </a:t>
            </a:r>
            <a:r>
              <a:rPr lang="en-GB" altLang="it-IT" sz="2400" b="1" dirty="0" err="1">
                <a:solidFill>
                  <a:srgbClr val="FF0000"/>
                </a:solidFill>
              </a:rPr>
              <a:t>progetto</a:t>
            </a:r>
            <a:r>
              <a:rPr lang="en-GB" altLang="it-IT" sz="2400" b="1" dirty="0">
                <a:solidFill>
                  <a:srgbClr val="FF0000"/>
                </a:solidFill>
              </a:rPr>
              <a:t> </a:t>
            </a:r>
            <a:br>
              <a:rPr lang="en-GB" altLang="it-IT" sz="2400" b="1" dirty="0">
                <a:solidFill>
                  <a:srgbClr val="FF0000"/>
                </a:solidFill>
              </a:rPr>
            </a:br>
            <a:r>
              <a:rPr lang="en-GB" altLang="it-IT" sz="2400" b="1" dirty="0">
                <a:solidFill>
                  <a:srgbClr val="FF0000"/>
                </a:solidFill>
              </a:rPr>
              <a:t>Ferrero - </a:t>
            </a:r>
            <a:r>
              <a:rPr lang="en-GB" altLang="it-IT" sz="2400" b="1" dirty="0" err="1">
                <a:solidFill>
                  <a:srgbClr val="FF0000"/>
                </a:solidFill>
              </a:rPr>
              <a:t>Civi</a:t>
            </a:r>
            <a:r>
              <a:rPr lang="en-GB" altLang="it-IT" sz="2400" b="1" dirty="0">
                <a:solidFill>
                  <a:srgbClr val="FF0000"/>
                </a:solidFill>
              </a:rPr>
              <a:t>-Italia</a:t>
            </a:r>
            <a:endParaRPr lang="it-IT" sz="2400" dirty="0">
              <a:latin typeface="Helvetica" panose="020B0604020202020204" pitchFamily="34" charset="0"/>
              <a:cs typeface="Helvetica" panose="020B0604020202020204" pitchFamily="34" charset="0"/>
            </a:endParaRPr>
          </a:p>
        </p:txBody>
      </p:sp>
      <p:sp>
        <p:nvSpPr>
          <p:cNvPr id="4" name="CasellaDiTesto 3"/>
          <p:cNvSpPr txBox="1"/>
          <p:nvPr/>
        </p:nvSpPr>
        <p:spPr>
          <a:xfrm>
            <a:off x="967408" y="3836505"/>
            <a:ext cx="7142921" cy="1446550"/>
          </a:xfrm>
          <a:prstGeom prst="rect">
            <a:avLst/>
          </a:prstGeom>
          <a:noFill/>
        </p:spPr>
        <p:txBody>
          <a:bodyPr wrap="square" rtlCol="0">
            <a:spAutoFit/>
          </a:bodyPr>
          <a:lstStyle/>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p:txBody>
      </p:sp>
      <p:pic>
        <p:nvPicPr>
          <p:cNvPr id="5" name="Picture 5" descr="C:\Documents and Settings\giovannib.ferrarese.MIPAAF\Desktop\LOGO MIPAAF\logo-medioMIPAAF.tif">
            <a:extLst>
              <a:ext uri="{FF2B5EF4-FFF2-40B4-BE49-F238E27FC236}">
                <a16:creationId xmlns:a16="http://schemas.microsoft.com/office/drawing/2014/main" xmlns="" id="{7CC3CF52-F08B-4DE4-BEAA-C4C2B65AB985}"/>
              </a:ext>
            </a:extLst>
          </p:cNvPr>
          <p:cNvPicPr>
            <a:picLocks noChangeAspect="1" noChangeArrowheads="1"/>
          </p:cNvPicPr>
          <p:nvPr/>
        </p:nvPicPr>
        <p:blipFill>
          <a:blip r:embed="rId2" cstate="print"/>
          <a:srcRect/>
          <a:stretch>
            <a:fillRect/>
          </a:stretch>
        </p:blipFill>
        <p:spPr bwMode="auto">
          <a:xfrm>
            <a:off x="6893783" y="5546971"/>
            <a:ext cx="1599510" cy="687240"/>
          </a:xfrm>
          <a:prstGeom prst="rect">
            <a:avLst/>
          </a:prstGeom>
          <a:noFill/>
          <a:ln w="9525">
            <a:noFill/>
            <a:miter lim="800000"/>
            <a:headEnd/>
            <a:tailEnd/>
          </a:ln>
        </p:spPr>
      </p:pic>
      <p:pic>
        <p:nvPicPr>
          <p:cNvPr id="7" name="Immagine 42">
            <a:extLst>
              <a:ext uri="{FF2B5EF4-FFF2-40B4-BE49-F238E27FC236}">
                <a16:creationId xmlns:a16="http://schemas.microsoft.com/office/drawing/2014/main" xmlns="" id="{F637E8C3-3804-4531-B1E1-01BED73841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17825" y="1935163"/>
            <a:ext cx="2932113" cy="369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ttangolo con angoli arrotondati 7">
            <a:extLst>
              <a:ext uri="{FF2B5EF4-FFF2-40B4-BE49-F238E27FC236}">
                <a16:creationId xmlns:a16="http://schemas.microsoft.com/office/drawing/2014/main" xmlns="" id="{BC6FACED-3137-4AC1-9DED-3F4C98CF11A7}"/>
              </a:ext>
            </a:extLst>
          </p:cNvPr>
          <p:cNvSpPr/>
          <p:nvPr/>
        </p:nvSpPr>
        <p:spPr>
          <a:xfrm>
            <a:off x="568172" y="1269506"/>
            <a:ext cx="1876578" cy="2485748"/>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ln w="0"/>
              <a:solidFill>
                <a:srgbClr val="000000"/>
              </a:solidFill>
              <a:effectLst>
                <a:outerShdw blurRad="38100" dist="19050" dir="2700000" algn="tl" rotWithShape="0">
                  <a:srgbClr val="000000">
                    <a:alpha val="40000"/>
                  </a:srgbClr>
                </a:outerShdw>
              </a:effectLst>
            </a:endParaRPr>
          </a:p>
          <a:p>
            <a:pPr algn="ctr">
              <a:defRPr/>
            </a:pPr>
            <a:r>
              <a:rPr lang="it-IT" dirty="0">
                <a:ln w="0"/>
                <a:solidFill>
                  <a:srgbClr val="000000"/>
                </a:solidFill>
                <a:effectLst>
                  <a:outerShdw blurRad="38100" dist="19050" dir="2700000" algn="tl" rotWithShape="0">
                    <a:srgbClr val="000000">
                      <a:alpha val="40000"/>
                    </a:srgbClr>
                  </a:outerShdw>
                </a:effectLst>
              </a:rPr>
              <a:t>Bertone</a:t>
            </a:r>
          </a:p>
          <a:p>
            <a:pPr algn="ctr">
              <a:defRPr/>
            </a:pPr>
            <a:r>
              <a:rPr lang="it-IT" dirty="0" err="1">
                <a:ln w="0"/>
                <a:solidFill>
                  <a:srgbClr val="000000"/>
                </a:solidFill>
                <a:effectLst>
                  <a:outerShdw blurRad="38100" dist="19050" dir="2700000" algn="tl" rotWithShape="0">
                    <a:srgbClr val="000000">
                      <a:alpha val="40000"/>
                    </a:srgbClr>
                  </a:outerShdw>
                </a:effectLst>
              </a:rPr>
              <a:t>Labo</a:t>
            </a:r>
            <a:r>
              <a:rPr lang="it-IT" dirty="0">
                <a:ln w="0"/>
                <a:solidFill>
                  <a:srgbClr val="000000"/>
                </a:solidFill>
                <a:effectLst>
                  <a:outerShdw blurRad="38100" dist="19050" dir="2700000" algn="tl" rotWithShape="0">
                    <a:srgbClr val="000000">
                      <a:alpha val="40000"/>
                    </a:srgbClr>
                  </a:outerShdw>
                </a:effectLst>
              </a:rPr>
              <a:t> Roero</a:t>
            </a:r>
          </a:p>
          <a:p>
            <a:pPr algn="ctr">
              <a:defRPr/>
            </a:pPr>
            <a:r>
              <a:rPr lang="it-IT" dirty="0">
                <a:ln w="0"/>
                <a:solidFill>
                  <a:srgbClr val="000000"/>
                </a:solidFill>
                <a:effectLst>
                  <a:outerShdw blurRad="38100" dist="19050" dir="2700000" algn="tl" rotWithShape="0">
                    <a:srgbClr val="000000">
                      <a:alpha val="40000"/>
                    </a:srgbClr>
                  </a:outerShdw>
                </a:effectLst>
              </a:rPr>
              <a:t>Nicola Marco</a:t>
            </a:r>
          </a:p>
          <a:p>
            <a:pPr algn="ctr">
              <a:defRPr/>
            </a:pPr>
            <a:r>
              <a:rPr lang="it-IT" dirty="0">
                <a:ln w="0"/>
                <a:solidFill>
                  <a:srgbClr val="000000"/>
                </a:solidFill>
                <a:effectLst>
                  <a:outerShdw blurRad="38100" dist="19050" dir="2700000" algn="tl" rotWithShape="0">
                    <a:srgbClr val="000000">
                      <a:alpha val="40000"/>
                    </a:srgbClr>
                  </a:outerShdw>
                </a:effectLst>
              </a:rPr>
              <a:t>Mozzone</a:t>
            </a:r>
          </a:p>
          <a:p>
            <a:pPr algn="ctr">
              <a:defRPr/>
            </a:pPr>
            <a:r>
              <a:rPr lang="it-IT" dirty="0">
                <a:ln w="0"/>
                <a:solidFill>
                  <a:srgbClr val="000000"/>
                </a:solidFill>
                <a:effectLst>
                  <a:outerShdw blurRad="38100" dist="19050" dir="2700000" algn="tl" rotWithShape="0">
                    <a:srgbClr val="000000">
                      <a:alpha val="40000"/>
                    </a:srgbClr>
                  </a:outerShdw>
                </a:effectLst>
              </a:rPr>
              <a:t>Traversa</a:t>
            </a:r>
          </a:p>
          <a:p>
            <a:pPr algn="ctr">
              <a:defRPr/>
            </a:pPr>
            <a:r>
              <a:rPr lang="it-IT" dirty="0">
                <a:ln w="0"/>
                <a:solidFill>
                  <a:srgbClr val="000000"/>
                </a:solidFill>
                <a:effectLst>
                  <a:outerShdw blurRad="38100" dist="19050" dir="2700000" algn="tl" rotWithShape="0">
                    <a:srgbClr val="000000">
                      <a:alpha val="40000"/>
                    </a:srgbClr>
                  </a:outerShdw>
                </a:effectLst>
              </a:rPr>
              <a:t>Balla</a:t>
            </a:r>
          </a:p>
          <a:p>
            <a:pPr algn="ctr">
              <a:defRPr/>
            </a:pPr>
            <a:r>
              <a:rPr lang="it-IT" dirty="0">
                <a:ln w="0"/>
                <a:solidFill>
                  <a:srgbClr val="000000"/>
                </a:solidFill>
                <a:effectLst>
                  <a:outerShdw blurRad="38100" dist="19050" dir="2700000" algn="tl" rotWithShape="0">
                    <a:srgbClr val="000000">
                      <a:alpha val="40000"/>
                    </a:srgbClr>
                  </a:outerShdw>
                </a:effectLst>
              </a:rPr>
              <a:t>Vivalb</a:t>
            </a:r>
          </a:p>
          <a:p>
            <a:pPr algn="ctr">
              <a:defRPr/>
            </a:pPr>
            <a:r>
              <a:rPr lang="it-IT" dirty="0" err="1">
                <a:ln w="0"/>
                <a:solidFill>
                  <a:srgbClr val="000000"/>
                </a:solidFill>
                <a:effectLst>
                  <a:outerShdw blurRad="38100" dist="19050" dir="2700000" algn="tl" rotWithShape="0">
                    <a:srgbClr val="000000">
                      <a:alpha val="40000"/>
                    </a:srgbClr>
                  </a:outerShdw>
                </a:effectLst>
              </a:rPr>
              <a:t>Delpiano</a:t>
            </a:r>
            <a:endParaRPr lang="it-IT" dirty="0">
              <a:ln w="0"/>
              <a:solidFill>
                <a:srgbClr val="000000"/>
              </a:solidFill>
              <a:effectLst>
                <a:outerShdw blurRad="38100" dist="19050" dir="2700000" algn="tl" rotWithShape="0">
                  <a:srgbClr val="000000">
                    <a:alpha val="40000"/>
                  </a:srgbClr>
                </a:outerShdw>
              </a:effectLst>
            </a:endParaRPr>
          </a:p>
          <a:p>
            <a:pPr algn="ctr">
              <a:defRPr/>
            </a:pPr>
            <a:r>
              <a:rPr lang="it-IT" dirty="0">
                <a:ln w="0"/>
                <a:solidFill>
                  <a:srgbClr val="000000"/>
                </a:solidFill>
                <a:effectLst>
                  <a:outerShdw blurRad="38100" dist="19050" dir="2700000" algn="tl" rotWithShape="0">
                    <a:srgbClr val="000000">
                      <a:alpha val="40000"/>
                    </a:srgbClr>
                  </a:outerShdw>
                </a:effectLst>
              </a:rPr>
              <a:t>Santa Maria</a:t>
            </a:r>
          </a:p>
          <a:p>
            <a:pPr algn="ctr">
              <a:defRPr/>
            </a:pPr>
            <a:endParaRPr lang="it-IT" dirty="0">
              <a:solidFill>
                <a:srgbClr val="FFFFFF"/>
              </a:solidFill>
            </a:endParaRPr>
          </a:p>
        </p:txBody>
      </p:sp>
      <p:cxnSp>
        <p:nvCxnSpPr>
          <p:cNvPr id="9" name="Connettore 2 8">
            <a:extLst>
              <a:ext uri="{FF2B5EF4-FFF2-40B4-BE49-F238E27FC236}">
                <a16:creationId xmlns:a16="http://schemas.microsoft.com/office/drawing/2014/main" xmlns="" id="{4B0B74AF-9AA9-4A4E-89FD-BEEEAA916A8A}"/>
              </a:ext>
            </a:extLst>
          </p:cNvPr>
          <p:cNvCxnSpPr>
            <a:cxnSpLocks/>
          </p:cNvCxnSpPr>
          <p:nvPr/>
        </p:nvCxnSpPr>
        <p:spPr>
          <a:xfrm>
            <a:off x="2444750" y="2266950"/>
            <a:ext cx="687388" cy="277813"/>
          </a:xfrm>
          <a:prstGeom prst="straightConnector1">
            <a:avLst/>
          </a:prstGeom>
          <a:ln w="635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0" name="Rettangolo con angoli arrotondati 8">
            <a:extLst>
              <a:ext uri="{FF2B5EF4-FFF2-40B4-BE49-F238E27FC236}">
                <a16:creationId xmlns:a16="http://schemas.microsoft.com/office/drawing/2014/main" xmlns="" id="{522BB842-B99C-488A-92FF-D22B27AC97F2}"/>
              </a:ext>
            </a:extLst>
          </p:cNvPr>
          <p:cNvSpPr/>
          <p:nvPr/>
        </p:nvSpPr>
        <p:spPr>
          <a:xfrm>
            <a:off x="2567781" y="1271835"/>
            <a:ext cx="1816100" cy="665163"/>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ln w="0"/>
              <a:solidFill>
                <a:srgbClr val="000000"/>
              </a:solidFill>
              <a:effectLst>
                <a:outerShdw blurRad="38100" dist="19050" dir="2700000" algn="tl" rotWithShape="0">
                  <a:srgbClr val="000000">
                    <a:alpha val="40000"/>
                  </a:srgbClr>
                </a:outerShdw>
              </a:effectLst>
            </a:endParaRPr>
          </a:p>
          <a:p>
            <a:pPr algn="ctr">
              <a:defRPr/>
            </a:pPr>
            <a:r>
              <a:rPr lang="it-IT" b="1" dirty="0">
                <a:ln w="0"/>
                <a:solidFill>
                  <a:srgbClr val="002060"/>
                </a:solidFill>
                <a:effectLst>
                  <a:outerShdw blurRad="38100" dist="19050" dir="2700000" algn="tl" rotWithShape="0">
                    <a:srgbClr val="000000">
                      <a:alpha val="40000"/>
                    </a:srgbClr>
                  </a:outerShdw>
                </a:effectLst>
              </a:rPr>
              <a:t>Nicola Marco</a:t>
            </a:r>
          </a:p>
          <a:p>
            <a:pPr algn="ctr">
              <a:defRPr/>
            </a:pPr>
            <a:r>
              <a:rPr lang="it-IT" b="1" dirty="0" err="1">
                <a:ln w="0"/>
                <a:solidFill>
                  <a:srgbClr val="002060"/>
                </a:solidFill>
                <a:effectLst>
                  <a:outerShdw blurRad="38100" dist="19050" dir="2700000" algn="tl" rotWithShape="0">
                    <a:srgbClr val="000000">
                      <a:alpha val="40000"/>
                    </a:srgbClr>
                  </a:outerShdw>
                </a:effectLst>
              </a:rPr>
              <a:t>Corylus</a:t>
            </a:r>
            <a:endParaRPr lang="it-IT" b="1" dirty="0">
              <a:ln w="0"/>
              <a:solidFill>
                <a:srgbClr val="002060"/>
              </a:solidFill>
              <a:effectLst>
                <a:outerShdw blurRad="38100" dist="19050" dir="2700000" algn="tl" rotWithShape="0">
                  <a:srgbClr val="000000">
                    <a:alpha val="40000"/>
                  </a:srgbClr>
                </a:outerShdw>
              </a:effectLst>
            </a:endParaRPr>
          </a:p>
          <a:p>
            <a:pPr algn="ctr">
              <a:defRPr/>
            </a:pPr>
            <a:endParaRPr lang="it-IT" dirty="0">
              <a:solidFill>
                <a:srgbClr val="FFFFFF"/>
              </a:solidFill>
            </a:endParaRPr>
          </a:p>
        </p:txBody>
      </p:sp>
      <p:cxnSp>
        <p:nvCxnSpPr>
          <p:cNvPr id="11" name="Connettore 2 10">
            <a:extLst>
              <a:ext uri="{FF2B5EF4-FFF2-40B4-BE49-F238E27FC236}">
                <a16:creationId xmlns:a16="http://schemas.microsoft.com/office/drawing/2014/main" xmlns="" id="{FBD99D23-EE96-4AC7-B429-D3BF98F252B9}"/>
              </a:ext>
            </a:extLst>
          </p:cNvPr>
          <p:cNvCxnSpPr>
            <a:cxnSpLocks/>
          </p:cNvCxnSpPr>
          <p:nvPr/>
        </p:nvCxnSpPr>
        <p:spPr>
          <a:xfrm>
            <a:off x="3255168" y="1881260"/>
            <a:ext cx="1" cy="694242"/>
          </a:xfrm>
          <a:prstGeom prst="straightConnector1">
            <a:avLst/>
          </a:prstGeom>
          <a:ln w="635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2" name="Rettangolo con angoli arrotondati 11">
            <a:extLst>
              <a:ext uri="{FF2B5EF4-FFF2-40B4-BE49-F238E27FC236}">
                <a16:creationId xmlns:a16="http://schemas.microsoft.com/office/drawing/2014/main" xmlns="" id="{EAC09B17-5B71-4CF7-9C2E-319BFF9DE55B}"/>
              </a:ext>
            </a:extLst>
          </p:cNvPr>
          <p:cNvSpPr/>
          <p:nvPr/>
        </p:nvSpPr>
        <p:spPr>
          <a:xfrm>
            <a:off x="4998131" y="1337663"/>
            <a:ext cx="1695613" cy="830996"/>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ln w="0"/>
              <a:solidFill>
                <a:srgbClr val="000000"/>
              </a:solidFill>
              <a:effectLst>
                <a:outerShdw blurRad="38100" dist="19050" dir="2700000" algn="tl" rotWithShape="0">
                  <a:srgbClr val="000000">
                    <a:alpha val="40000"/>
                  </a:srgbClr>
                </a:outerShdw>
              </a:effectLst>
            </a:endParaRPr>
          </a:p>
          <a:p>
            <a:pPr algn="ctr">
              <a:defRPr/>
            </a:pPr>
            <a:r>
              <a:rPr lang="it-IT" b="1" dirty="0" err="1">
                <a:ln w="0"/>
                <a:solidFill>
                  <a:srgbClr val="002060"/>
                </a:solidFill>
                <a:effectLst>
                  <a:outerShdw blurRad="38100" dist="19050" dir="2700000" algn="tl" rotWithShape="0">
                    <a:srgbClr val="000000">
                      <a:alpha val="40000"/>
                    </a:srgbClr>
                  </a:outerShdw>
                </a:effectLst>
              </a:rPr>
              <a:t>Battistini</a:t>
            </a:r>
            <a:endParaRPr lang="it-IT" b="1" dirty="0">
              <a:ln w="0"/>
              <a:solidFill>
                <a:srgbClr val="002060"/>
              </a:solidFill>
              <a:effectLst>
                <a:outerShdw blurRad="38100" dist="19050" dir="2700000" algn="tl" rotWithShape="0">
                  <a:srgbClr val="000000">
                    <a:alpha val="40000"/>
                  </a:srgbClr>
                </a:outerShdw>
              </a:effectLst>
            </a:endParaRPr>
          </a:p>
          <a:p>
            <a:pPr algn="ctr">
              <a:defRPr/>
            </a:pPr>
            <a:r>
              <a:rPr lang="it-IT" b="1" dirty="0">
                <a:ln w="0"/>
                <a:solidFill>
                  <a:srgbClr val="002060"/>
                </a:solidFill>
                <a:effectLst>
                  <a:outerShdw blurRad="38100" dist="19050" dir="2700000" algn="tl" rotWithShape="0">
                    <a:srgbClr val="000000">
                      <a:alpha val="40000"/>
                    </a:srgbClr>
                  </a:outerShdw>
                </a:effectLst>
              </a:rPr>
              <a:t>Dalmonte </a:t>
            </a:r>
          </a:p>
          <a:p>
            <a:pPr algn="ctr">
              <a:defRPr/>
            </a:pPr>
            <a:r>
              <a:rPr lang="it-IT" b="1" dirty="0" err="1">
                <a:ln w="0"/>
                <a:solidFill>
                  <a:srgbClr val="002060"/>
                </a:solidFill>
                <a:effectLst>
                  <a:outerShdw blurRad="38100" dist="19050" dir="2700000" algn="tl" rotWithShape="0">
                    <a:srgbClr val="000000">
                      <a:alpha val="40000"/>
                    </a:srgbClr>
                  </a:outerShdw>
                </a:effectLst>
              </a:rPr>
              <a:t>Vitroplant</a:t>
            </a:r>
            <a:endParaRPr lang="it-IT" b="1" dirty="0">
              <a:ln w="0"/>
              <a:solidFill>
                <a:srgbClr val="002060"/>
              </a:solidFill>
              <a:effectLst>
                <a:outerShdw blurRad="38100" dist="19050" dir="2700000" algn="tl" rotWithShape="0">
                  <a:srgbClr val="000000">
                    <a:alpha val="40000"/>
                  </a:srgbClr>
                </a:outerShdw>
              </a:effectLst>
            </a:endParaRPr>
          </a:p>
          <a:p>
            <a:pPr algn="ctr">
              <a:defRPr/>
            </a:pPr>
            <a:endParaRPr lang="it-IT" dirty="0">
              <a:solidFill>
                <a:srgbClr val="FFFFFF"/>
              </a:solidFill>
            </a:endParaRPr>
          </a:p>
        </p:txBody>
      </p:sp>
      <p:sp>
        <p:nvSpPr>
          <p:cNvPr id="13" name="Rettangolo 12">
            <a:extLst>
              <a:ext uri="{FF2B5EF4-FFF2-40B4-BE49-F238E27FC236}">
                <a16:creationId xmlns:a16="http://schemas.microsoft.com/office/drawing/2014/main" xmlns="" id="{CCCC35A2-289F-4355-ACF2-8A968A364A0B}"/>
              </a:ext>
            </a:extLst>
          </p:cNvPr>
          <p:cNvSpPr/>
          <p:nvPr/>
        </p:nvSpPr>
        <p:spPr>
          <a:xfrm>
            <a:off x="7125070" y="1337664"/>
            <a:ext cx="1599510" cy="646331"/>
          </a:xfrm>
          <a:prstGeom prst="rect">
            <a:avLst/>
          </a:prstGeom>
        </p:spPr>
        <p:txBody>
          <a:bodyPr wrap="square">
            <a:spAutoFit/>
          </a:bodyPr>
          <a:lstStyle/>
          <a:p>
            <a:pPr>
              <a:defRPr/>
            </a:pPr>
            <a:r>
              <a:rPr lang="it-IT" altLang="it-IT" b="1" kern="0" dirty="0">
                <a:solidFill>
                  <a:srgbClr val="0070C0"/>
                </a:solidFill>
              </a:rPr>
              <a:t>Produzioni certificate</a:t>
            </a:r>
          </a:p>
        </p:txBody>
      </p:sp>
      <p:cxnSp>
        <p:nvCxnSpPr>
          <p:cNvPr id="14" name="Connettore 2 13">
            <a:extLst>
              <a:ext uri="{FF2B5EF4-FFF2-40B4-BE49-F238E27FC236}">
                <a16:creationId xmlns:a16="http://schemas.microsoft.com/office/drawing/2014/main" xmlns="" id="{FE5AA6DE-49A8-45A1-BA40-046B4631F031}"/>
              </a:ext>
            </a:extLst>
          </p:cNvPr>
          <p:cNvCxnSpPr>
            <a:cxnSpLocks/>
          </p:cNvCxnSpPr>
          <p:nvPr/>
        </p:nvCxnSpPr>
        <p:spPr>
          <a:xfrm flipH="1">
            <a:off x="6786564" y="1496002"/>
            <a:ext cx="338506" cy="61336"/>
          </a:xfrm>
          <a:prstGeom prst="straightConnector1">
            <a:avLst/>
          </a:prstGeom>
          <a:ln w="635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ttore 2 15">
            <a:extLst>
              <a:ext uri="{FF2B5EF4-FFF2-40B4-BE49-F238E27FC236}">
                <a16:creationId xmlns:a16="http://schemas.microsoft.com/office/drawing/2014/main" xmlns="" id="{D55E2D71-F91F-4CEC-9689-8F846E49AB6E}"/>
              </a:ext>
            </a:extLst>
          </p:cNvPr>
          <p:cNvCxnSpPr>
            <a:cxnSpLocks/>
          </p:cNvCxnSpPr>
          <p:nvPr/>
        </p:nvCxnSpPr>
        <p:spPr>
          <a:xfrm flipH="1">
            <a:off x="4143450" y="2130118"/>
            <a:ext cx="911226" cy="633534"/>
          </a:xfrm>
          <a:prstGeom prst="straightConnector1">
            <a:avLst/>
          </a:prstGeom>
          <a:ln w="635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7" name="Rettangolo con angoli arrotondati 8">
            <a:extLst>
              <a:ext uri="{FF2B5EF4-FFF2-40B4-BE49-F238E27FC236}">
                <a16:creationId xmlns:a16="http://schemas.microsoft.com/office/drawing/2014/main" xmlns="" id="{F0BD6C43-1A06-45B5-AE4E-099CCCE978A9}"/>
              </a:ext>
            </a:extLst>
          </p:cNvPr>
          <p:cNvSpPr/>
          <p:nvPr/>
        </p:nvSpPr>
        <p:spPr>
          <a:xfrm>
            <a:off x="5008716" y="2347913"/>
            <a:ext cx="1809597" cy="673582"/>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ln w="0"/>
              <a:solidFill>
                <a:srgbClr val="000000"/>
              </a:solidFill>
              <a:effectLst>
                <a:outerShdw blurRad="38100" dist="19050" dir="2700000" algn="tl" rotWithShape="0">
                  <a:srgbClr val="000000">
                    <a:alpha val="40000"/>
                  </a:srgbClr>
                </a:outerShdw>
              </a:effectLst>
            </a:endParaRPr>
          </a:p>
          <a:p>
            <a:pPr algn="ctr">
              <a:defRPr/>
            </a:pPr>
            <a:r>
              <a:rPr lang="it-IT" b="1" dirty="0">
                <a:ln w="0"/>
                <a:solidFill>
                  <a:srgbClr val="002060"/>
                </a:solidFill>
                <a:effectLst>
                  <a:outerShdw blurRad="38100" dist="19050" dir="2700000" algn="tl" rotWithShape="0">
                    <a:srgbClr val="000000">
                      <a:alpha val="40000"/>
                    </a:srgbClr>
                  </a:outerShdw>
                </a:effectLst>
              </a:rPr>
              <a:t>Apice piante</a:t>
            </a:r>
          </a:p>
          <a:p>
            <a:pPr algn="ctr">
              <a:defRPr/>
            </a:pPr>
            <a:endParaRPr lang="it-IT" dirty="0">
              <a:solidFill>
                <a:srgbClr val="FFFFFF"/>
              </a:solidFill>
            </a:endParaRPr>
          </a:p>
        </p:txBody>
      </p:sp>
      <p:cxnSp>
        <p:nvCxnSpPr>
          <p:cNvPr id="18" name="Connettore 2 17">
            <a:extLst>
              <a:ext uri="{FF2B5EF4-FFF2-40B4-BE49-F238E27FC236}">
                <a16:creationId xmlns:a16="http://schemas.microsoft.com/office/drawing/2014/main" xmlns="" id="{8DB3D44E-480F-400A-8750-E1BB5D7E20B1}"/>
              </a:ext>
            </a:extLst>
          </p:cNvPr>
          <p:cNvCxnSpPr>
            <a:cxnSpLocks/>
          </p:cNvCxnSpPr>
          <p:nvPr/>
        </p:nvCxnSpPr>
        <p:spPr>
          <a:xfrm flipH="1">
            <a:off x="4684713" y="3021495"/>
            <a:ext cx="597501" cy="551968"/>
          </a:xfrm>
          <a:prstGeom prst="straightConnector1">
            <a:avLst/>
          </a:prstGeom>
          <a:ln w="635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0" name="Rettangolo con angoli arrotondati 19">
            <a:extLst>
              <a:ext uri="{FF2B5EF4-FFF2-40B4-BE49-F238E27FC236}">
                <a16:creationId xmlns:a16="http://schemas.microsoft.com/office/drawing/2014/main" xmlns="" id="{0457692B-4158-485D-98AE-82CF223073A2}"/>
              </a:ext>
            </a:extLst>
          </p:cNvPr>
          <p:cNvSpPr/>
          <p:nvPr/>
        </p:nvSpPr>
        <p:spPr>
          <a:xfrm>
            <a:off x="7025176" y="2544763"/>
            <a:ext cx="1468117" cy="945522"/>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dirty="0" err="1">
                <a:ln w="0"/>
                <a:solidFill>
                  <a:srgbClr val="000000"/>
                </a:solidFill>
                <a:effectLst>
                  <a:outerShdw blurRad="38100" dist="19050" dir="2700000" algn="tl" rotWithShape="0">
                    <a:srgbClr val="000000">
                      <a:alpha val="40000"/>
                    </a:srgbClr>
                  </a:outerShdw>
                </a:effectLst>
              </a:rPr>
              <a:t>Pecciarelli</a:t>
            </a:r>
            <a:endParaRPr lang="it-IT" dirty="0">
              <a:ln w="0"/>
              <a:solidFill>
                <a:srgbClr val="000000"/>
              </a:solidFill>
              <a:effectLst>
                <a:outerShdw blurRad="38100" dist="19050" dir="2700000" algn="tl" rotWithShape="0">
                  <a:srgbClr val="000000">
                    <a:alpha val="40000"/>
                  </a:srgbClr>
                </a:outerShdw>
              </a:effectLst>
            </a:endParaRPr>
          </a:p>
          <a:p>
            <a:pPr algn="ctr">
              <a:defRPr/>
            </a:pPr>
            <a:r>
              <a:rPr lang="it-IT" dirty="0" err="1">
                <a:ln w="0"/>
                <a:solidFill>
                  <a:srgbClr val="000000"/>
                </a:solidFill>
                <a:effectLst>
                  <a:outerShdw blurRad="38100" dist="19050" dir="2700000" algn="tl" rotWithShape="0">
                    <a:srgbClr val="000000">
                      <a:alpha val="40000"/>
                    </a:srgbClr>
                  </a:outerShdw>
                </a:effectLst>
              </a:rPr>
              <a:t>Umbraflor</a:t>
            </a:r>
            <a:endParaRPr lang="it-IT" dirty="0">
              <a:ln w="0"/>
              <a:solidFill>
                <a:srgbClr val="000000"/>
              </a:solidFill>
              <a:effectLst>
                <a:outerShdw blurRad="38100" dist="19050" dir="2700000" algn="tl" rotWithShape="0">
                  <a:srgbClr val="000000">
                    <a:alpha val="40000"/>
                  </a:srgbClr>
                </a:outerShdw>
              </a:effectLst>
            </a:endParaRPr>
          </a:p>
          <a:p>
            <a:pPr algn="ctr">
              <a:defRPr/>
            </a:pPr>
            <a:r>
              <a:rPr lang="it-IT" dirty="0">
                <a:ln w="0"/>
                <a:solidFill>
                  <a:srgbClr val="000000"/>
                </a:solidFill>
                <a:effectLst>
                  <a:outerShdw blurRad="38100" dist="19050" dir="2700000" algn="tl" rotWithShape="0">
                    <a:srgbClr val="000000">
                      <a:alpha val="40000"/>
                    </a:srgbClr>
                  </a:outerShdw>
                </a:effectLst>
              </a:rPr>
              <a:t>Valserena</a:t>
            </a:r>
            <a:endParaRPr lang="it-IT" dirty="0">
              <a:solidFill>
                <a:srgbClr val="FFFFFF"/>
              </a:solidFill>
            </a:endParaRPr>
          </a:p>
        </p:txBody>
      </p:sp>
      <p:cxnSp>
        <p:nvCxnSpPr>
          <p:cNvPr id="21" name="Connettore 2 20">
            <a:extLst>
              <a:ext uri="{FF2B5EF4-FFF2-40B4-BE49-F238E27FC236}">
                <a16:creationId xmlns:a16="http://schemas.microsoft.com/office/drawing/2014/main" xmlns="" id="{C5538C3F-B3E9-4446-824A-00707597C2B7}"/>
              </a:ext>
            </a:extLst>
          </p:cNvPr>
          <p:cNvCxnSpPr>
            <a:cxnSpLocks/>
          </p:cNvCxnSpPr>
          <p:nvPr/>
        </p:nvCxnSpPr>
        <p:spPr>
          <a:xfrm flipH="1">
            <a:off x="4356100" y="2610580"/>
            <a:ext cx="3111500" cy="818420"/>
          </a:xfrm>
          <a:prstGeom prst="straightConnector1">
            <a:avLst/>
          </a:prstGeom>
          <a:ln w="635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3" name="Rettangolo con angoli arrotondati 22">
            <a:extLst>
              <a:ext uri="{FF2B5EF4-FFF2-40B4-BE49-F238E27FC236}">
                <a16:creationId xmlns:a16="http://schemas.microsoft.com/office/drawing/2014/main" xmlns="" id="{1FD128C6-D1D0-470E-B4EC-B4D4E9C1ED84}"/>
              </a:ext>
            </a:extLst>
          </p:cNvPr>
          <p:cNvSpPr/>
          <p:nvPr/>
        </p:nvSpPr>
        <p:spPr>
          <a:xfrm>
            <a:off x="5849938" y="3501957"/>
            <a:ext cx="1530350" cy="506963"/>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b="1" dirty="0">
              <a:ln w="0"/>
              <a:solidFill>
                <a:srgbClr val="002060"/>
              </a:solidFill>
              <a:effectLst>
                <a:outerShdw blurRad="38100" dist="19050" dir="2700000" algn="tl" rotWithShape="0">
                  <a:srgbClr val="000000">
                    <a:alpha val="40000"/>
                  </a:srgbClr>
                </a:outerShdw>
              </a:effectLst>
            </a:endParaRPr>
          </a:p>
          <a:p>
            <a:pPr algn="ctr">
              <a:defRPr/>
            </a:pPr>
            <a:r>
              <a:rPr lang="it-IT" b="1" dirty="0">
                <a:ln w="0"/>
                <a:solidFill>
                  <a:srgbClr val="002060"/>
                </a:solidFill>
                <a:effectLst>
                  <a:outerShdw blurRad="38100" dist="19050" dir="2700000" algn="tl" rotWithShape="0">
                    <a:srgbClr val="000000">
                      <a:alpha val="40000"/>
                    </a:srgbClr>
                  </a:outerShdw>
                </a:effectLst>
              </a:rPr>
              <a:t>Verde Molise</a:t>
            </a:r>
          </a:p>
          <a:p>
            <a:pPr algn="ctr">
              <a:defRPr/>
            </a:pPr>
            <a:endParaRPr lang="it-IT" b="1" dirty="0">
              <a:solidFill>
                <a:srgbClr val="002060"/>
              </a:solidFill>
            </a:endParaRPr>
          </a:p>
        </p:txBody>
      </p:sp>
      <p:cxnSp>
        <p:nvCxnSpPr>
          <p:cNvPr id="24" name="Connettore 2 23">
            <a:extLst>
              <a:ext uri="{FF2B5EF4-FFF2-40B4-BE49-F238E27FC236}">
                <a16:creationId xmlns:a16="http://schemas.microsoft.com/office/drawing/2014/main" xmlns="" id="{46728731-B133-4C77-A374-B434481A8E06}"/>
              </a:ext>
            </a:extLst>
          </p:cNvPr>
          <p:cNvCxnSpPr>
            <a:cxnSpLocks/>
          </p:cNvCxnSpPr>
          <p:nvPr/>
        </p:nvCxnSpPr>
        <p:spPr>
          <a:xfrm flipH="1">
            <a:off x="4859338" y="3554227"/>
            <a:ext cx="1340644" cy="298636"/>
          </a:xfrm>
          <a:prstGeom prst="straightConnector1">
            <a:avLst/>
          </a:prstGeom>
          <a:ln w="635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6" name="Rettangolo con angoli arrotondati 11">
            <a:extLst>
              <a:ext uri="{FF2B5EF4-FFF2-40B4-BE49-F238E27FC236}">
                <a16:creationId xmlns:a16="http://schemas.microsoft.com/office/drawing/2014/main" xmlns="" id="{078699D4-F075-41D0-B5E1-CBBD8077C86B}"/>
              </a:ext>
            </a:extLst>
          </p:cNvPr>
          <p:cNvSpPr/>
          <p:nvPr/>
        </p:nvSpPr>
        <p:spPr>
          <a:xfrm>
            <a:off x="6622743" y="4282498"/>
            <a:ext cx="1953085" cy="591507"/>
          </a:xfrm>
          <a:prstGeom prst="round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dirty="0">
                <a:ln w="0"/>
                <a:solidFill>
                  <a:srgbClr val="000000"/>
                </a:solidFill>
                <a:effectLst>
                  <a:outerShdw blurRad="38100" dist="19050" dir="2700000" algn="tl" rotWithShape="0">
                    <a:srgbClr val="000000">
                      <a:alpha val="40000"/>
                    </a:srgbClr>
                  </a:outerShdw>
                </a:effectLst>
              </a:rPr>
              <a:t>Vivai Fortunato </a:t>
            </a:r>
          </a:p>
          <a:p>
            <a:pPr algn="ctr">
              <a:defRPr/>
            </a:pPr>
            <a:r>
              <a:rPr lang="it-IT" dirty="0">
                <a:ln w="0"/>
                <a:solidFill>
                  <a:srgbClr val="000000"/>
                </a:solidFill>
                <a:effectLst>
                  <a:outerShdw blurRad="38100" dist="19050" dir="2700000" algn="tl" rotWithShape="0">
                    <a:srgbClr val="000000">
                      <a:alpha val="40000"/>
                    </a:srgbClr>
                  </a:outerShdw>
                </a:effectLst>
              </a:rPr>
              <a:t>Vivai De Nicolo</a:t>
            </a:r>
            <a:endParaRPr lang="it-IT" dirty="0">
              <a:solidFill>
                <a:srgbClr val="FFFFFF"/>
              </a:solidFill>
            </a:endParaRPr>
          </a:p>
        </p:txBody>
      </p:sp>
      <p:cxnSp>
        <p:nvCxnSpPr>
          <p:cNvPr id="27" name="Connettore 2 26">
            <a:extLst>
              <a:ext uri="{FF2B5EF4-FFF2-40B4-BE49-F238E27FC236}">
                <a16:creationId xmlns:a16="http://schemas.microsoft.com/office/drawing/2014/main" xmlns="" id="{61D36003-93E8-446F-85D9-C350B19903CB}"/>
              </a:ext>
            </a:extLst>
          </p:cNvPr>
          <p:cNvCxnSpPr>
            <a:cxnSpLocks/>
          </p:cNvCxnSpPr>
          <p:nvPr/>
        </p:nvCxnSpPr>
        <p:spPr>
          <a:xfrm flipH="1" flipV="1">
            <a:off x="5554663" y="4187825"/>
            <a:ext cx="1289050" cy="155575"/>
          </a:xfrm>
          <a:prstGeom prst="straightConnector1">
            <a:avLst/>
          </a:prstGeom>
          <a:ln w="63500">
            <a:solidFill>
              <a:srgbClr val="FF860D"/>
            </a:solidFill>
            <a:tailEnd type="triangle"/>
          </a:ln>
        </p:spPr>
        <p:style>
          <a:lnRef idx="1">
            <a:schemeClr val="accent1"/>
          </a:lnRef>
          <a:fillRef idx="0">
            <a:schemeClr val="accent1"/>
          </a:fillRef>
          <a:effectRef idx="0">
            <a:schemeClr val="accent1"/>
          </a:effectRef>
          <a:fontRef idx="minor">
            <a:schemeClr val="tx1"/>
          </a:fontRef>
        </p:style>
      </p:cxnSp>
      <p:sp>
        <p:nvSpPr>
          <p:cNvPr id="28" name="Rettangolo con angoli arrotondati 27">
            <a:extLst>
              <a:ext uri="{FF2B5EF4-FFF2-40B4-BE49-F238E27FC236}">
                <a16:creationId xmlns:a16="http://schemas.microsoft.com/office/drawing/2014/main" xmlns="" id="{9DCE34FB-BC8F-486D-87D7-229060B7A7F9}"/>
              </a:ext>
            </a:extLst>
          </p:cNvPr>
          <p:cNvSpPr/>
          <p:nvPr/>
        </p:nvSpPr>
        <p:spPr>
          <a:xfrm>
            <a:off x="5716128" y="5016366"/>
            <a:ext cx="1289051" cy="478931"/>
          </a:xfrm>
          <a:prstGeom prst="roundRect">
            <a:avLst/>
          </a:prstGeom>
          <a:solidFill>
            <a:srgbClr val="C0C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dirty="0" err="1">
                <a:ln w="0"/>
                <a:solidFill>
                  <a:srgbClr val="000000"/>
                </a:solidFill>
                <a:effectLst>
                  <a:outerShdw blurRad="38100" dist="19050" dir="2700000" algn="tl" rotWithShape="0">
                    <a:srgbClr val="000000">
                      <a:alpha val="40000"/>
                    </a:srgbClr>
                  </a:outerShdw>
                </a:effectLst>
              </a:rPr>
              <a:t>Iocoli</a:t>
            </a:r>
            <a:endParaRPr lang="it-IT" dirty="0">
              <a:ln w="0"/>
              <a:solidFill>
                <a:srgbClr val="000000"/>
              </a:solidFill>
              <a:effectLst>
                <a:outerShdw blurRad="38100" dist="19050" dir="2700000" algn="tl" rotWithShape="0">
                  <a:srgbClr val="000000">
                    <a:alpha val="40000"/>
                  </a:srgbClr>
                </a:outerShdw>
              </a:effectLst>
            </a:endParaRPr>
          </a:p>
        </p:txBody>
      </p:sp>
      <p:cxnSp>
        <p:nvCxnSpPr>
          <p:cNvPr id="29" name="Connettore 2 28">
            <a:extLst>
              <a:ext uri="{FF2B5EF4-FFF2-40B4-BE49-F238E27FC236}">
                <a16:creationId xmlns:a16="http://schemas.microsoft.com/office/drawing/2014/main" xmlns="" id="{FEA379EA-5E9A-4949-9376-2269B3D51ECA}"/>
              </a:ext>
            </a:extLst>
          </p:cNvPr>
          <p:cNvCxnSpPr>
            <a:cxnSpLocks/>
          </p:cNvCxnSpPr>
          <p:nvPr/>
        </p:nvCxnSpPr>
        <p:spPr>
          <a:xfrm flipH="1" flipV="1">
            <a:off x="5260975" y="4376739"/>
            <a:ext cx="758085" cy="767866"/>
          </a:xfrm>
          <a:prstGeom prst="straightConnector1">
            <a:avLst/>
          </a:prstGeom>
          <a:ln w="63500">
            <a:solidFill>
              <a:srgbClr val="C0C0C0"/>
            </a:solidFill>
            <a:tailEnd type="triangle"/>
          </a:ln>
        </p:spPr>
        <p:style>
          <a:lnRef idx="1">
            <a:schemeClr val="accent1"/>
          </a:lnRef>
          <a:fillRef idx="0">
            <a:schemeClr val="accent1"/>
          </a:fillRef>
          <a:effectRef idx="0">
            <a:schemeClr val="accent1"/>
          </a:effectRef>
          <a:fontRef idx="minor">
            <a:schemeClr val="tx1"/>
          </a:fontRef>
        </p:style>
      </p:cxnSp>
      <p:sp>
        <p:nvSpPr>
          <p:cNvPr id="31" name="Rettangolo con angoli arrotondati 30">
            <a:extLst>
              <a:ext uri="{FF2B5EF4-FFF2-40B4-BE49-F238E27FC236}">
                <a16:creationId xmlns:a16="http://schemas.microsoft.com/office/drawing/2014/main" xmlns="" id="{859D0FC4-AC92-4DF4-B38B-987B7E25578A}"/>
              </a:ext>
            </a:extLst>
          </p:cNvPr>
          <p:cNvSpPr/>
          <p:nvPr/>
        </p:nvSpPr>
        <p:spPr>
          <a:xfrm>
            <a:off x="1263643" y="4174260"/>
            <a:ext cx="1620751" cy="130747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dirty="0">
                <a:ln w="0"/>
                <a:solidFill>
                  <a:srgbClr val="000000"/>
                </a:solidFill>
                <a:effectLst>
                  <a:outerShdw blurRad="38100" dist="19050" dir="2700000" algn="tl" rotWithShape="0">
                    <a:srgbClr val="000000">
                      <a:alpha val="40000"/>
                    </a:srgbClr>
                  </a:outerShdw>
                </a:effectLst>
              </a:rPr>
              <a:t>Acqua Alta</a:t>
            </a:r>
          </a:p>
          <a:p>
            <a:pPr algn="ctr">
              <a:defRPr/>
            </a:pPr>
            <a:r>
              <a:rPr lang="it-IT" dirty="0">
                <a:ln w="0"/>
                <a:solidFill>
                  <a:srgbClr val="000000"/>
                </a:solidFill>
                <a:effectLst>
                  <a:outerShdw blurRad="38100" dist="19050" dir="2700000" algn="tl" rotWithShape="0">
                    <a:srgbClr val="000000">
                      <a:alpha val="40000"/>
                    </a:srgbClr>
                  </a:outerShdw>
                </a:effectLst>
              </a:rPr>
              <a:t>Az. </a:t>
            </a:r>
            <a:r>
              <a:rPr lang="it-IT" dirty="0" err="1">
                <a:ln w="0"/>
                <a:solidFill>
                  <a:srgbClr val="000000"/>
                </a:solidFill>
                <a:effectLst>
                  <a:outerShdw blurRad="38100" dist="19050" dir="2700000" algn="tl" rotWithShape="0">
                    <a:srgbClr val="000000">
                      <a:alpha val="40000"/>
                    </a:srgbClr>
                  </a:outerShdw>
                </a:effectLst>
              </a:rPr>
              <a:t>Agr</a:t>
            </a:r>
            <a:r>
              <a:rPr lang="it-IT" dirty="0">
                <a:ln w="0"/>
                <a:solidFill>
                  <a:srgbClr val="000000"/>
                </a:solidFill>
                <a:effectLst>
                  <a:outerShdw blurRad="38100" dist="19050" dir="2700000" algn="tl" rotWithShape="0">
                    <a:srgbClr val="000000">
                      <a:alpha val="40000"/>
                    </a:srgbClr>
                  </a:outerShdw>
                </a:effectLst>
              </a:rPr>
              <a:t>. Stelo</a:t>
            </a:r>
          </a:p>
          <a:p>
            <a:pPr algn="ctr">
              <a:defRPr/>
            </a:pPr>
            <a:r>
              <a:rPr lang="it-IT" dirty="0" err="1">
                <a:ln w="0"/>
                <a:solidFill>
                  <a:srgbClr val="000000"/>
                </a:solidFill>
                <a:effectLst>
                  <a:outerShdw blurRad="38100" dist="19050" dir="2700000" algn="tl" rotWithShape="0">
                    <a:srgbClr val="000000">
                      <a:alpha val="40000"/>
                    </a:srgbClr>
                  </a:outerShdw>
                </a:effectLst>
              </a:rPr>
              <a:t>Vignolini</a:t>
            </a:r>
            <a:endParaRPr lang="it-IT" dirty="0">
              <a:solidFill>
                <a:srgbClr val="FFFFFF"/>
              </a:solidFill>
            </a:endParaRPr>
          </a:p>
        </p:txBody>
      </p:sp>
      <p:cxnSp>
        <p:nvCxnSpPr>
          <p:cNvPr id="32" name="Connettore 2 31">
            <a:extLst>
              <a:ext uri="{FF2B5EF4-FFF2-40B4-BE49-F238E27FC236}">
                <a16:creationId xmlns:a16="http://schemas.microsoft.com/office/drawing/2014/main" xmlns="" id="{92086182-26BE-40C9-AA0A-60096F6A92F1}"/>
              </a:ext>
            </a:extLst>
          </p:cNvPr>
          <p:cNvCxnSpPr>
            <a:cxnSpLocks/>
          </p:cNvCxnSpPr>
          <p:nvPr/>
        </p:nvCxnSpPr>
        <p:spPr>
          <a:xfrm flipV="1">
            <a:off x="2859088" y="3835400"/>
            <a:ext cx="1497012" cy="515938"/>
          </a:xfrm>
          <a:prstGeom prst="straightConnector1">
            <a:avLst/>
          </a:prstGeom>
          <a:ln w="6350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33" name="Immagine 12" descr="Civi-Italia">
            <a:extLst>
              <a:ext uri="{FF2B5EF4-FFF2-40B4-BE49-F238E27FC236}">
                <a16:creationId xmlns:a16="http://schemas.microsoft.com/office/drawing/2014/main" xmlns="" id="{917B7F74-00BF-4413-A155-CB5663B885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745" y="5617603"/>
            <a:ext cx="808425" cy="88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76864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514905" y="623789"/>
            <a:ext cx="8060924" cy="707886"/>
          </a:xfrm>
          <a:prstGeom prst="rect">
            <a:avLst/>
          </a:prstGeom>
          <a:noFill/>
        </p:spPr>
        <p:txBody>
          <a:bodyPr wrap="square" rtlCol="0">
            <a:spAutoFit/>
          </a:bodyPr>
          <a:lstStyle/>
          <a:p>
            <a:pPr algn="ctr">
              <a:defRPr/>
            </a:pPr>
            <a:r>
              <a:rPr lang="it-IT" sz="2000" b="1" kern="0" dirty="0">
                <a:solidFill>
                  <a:srgbClr val="002060"/>
                </a:solidFill>
              </a:rPr>
              <a:t>n. 2.716.222 piante di </a:t>
            </a:r>
            <a:r>
              <a:rPr lang="it-IT" sz="2000" b="1" kern="0" dirty="0" err="1">
                <a:solidFill>
                  <a:srgbClr val="002060"/>
                </a:solidFill>
              </a:rPr>
              <a:t>cat</a:t>
            </a:r>
            <a:r>
              <a:rPr lang="it-IT" sz="2000" b="1" kern="0" dirty="0">
                <a:solidFill>
                  <a:srgbClr val="002060"/>
                </a:solidFill>
              </a:rPr>
              <a:t>. CAC qualificate nell’ambito  del programma Ferrero-Civi-Italia</a:t>
            </a:r>
          </a:p>
        </p:txBody>
      </p:sp>
      <p:sp>
        <p:nvSpPr>
          <p:cNvPr id="4" name="CasellaDiTesto 3"/>
          <p:cNvSpPr txBox="1"/>
          <p:nvPr/>
        </p:nvSpPr>
        <p:spPr>
          <a:xfrm>
            <a:off x="435007" y="3429001"/>
            <a:ext cx="7924380" cy="830997"/>
          </a:xfrm>
          <a:prstGeom prst="rect">
            <a:avLst/>
          </a:prstGeom>
          <a:noFill/>
        </p:spPr>
        <p:txBody>
          <a:bodyPr wrap="square" rtlCol="0">
            <a:spAutoFit/>
          </a:bodyPr>
          <a:lstStyle/>
          <a:p>
            <a:pPr algn="ctr"/>
            <a:r>
              <a:rPr lang="it-IT" altLang="it-IT" sz="2400" b="1" dirty="0">
                <a:solidFill>
                  <a:srgbClr val="002060"/>
                </a:solidFill>
              </a:rPr>
              <a:t>n. 1.276.083 piante nell’ambito del Servizio Nazionale di Certificazione Volontaria del Mipaaf</a:t>
            </a:r>
            <a:endParaRPr lang="it-IT" sz="2200" b="1" dirty="0">
              <a:solidFill>
                <a:srgbClr val="002060"/>
              </a:solidFill>
              <a:latin typeface="Helvetica" panose="020B0604020202020204" pitchFamily="34" charset="0"/>
              <a:cs typeface="Helvetica" panose="020B0604020202020204" pitchFamily="34" charset="0"/>
            </a:endParaRPr>
          </a:p>
        </p:txBody>
      </p:sp>
      <p:pic>
        <p:nvPicPr>
          <p:cNvPr id="5" name="Picture 5" descr="C:\Documents and Settings\giovannib.ferrarese.MIPAAF\Desktop\LOGO MIPAAF\logo-medioMIPAAF.tif">
            <a:extLst>
              <a:ext uri="{FF2B5EF4-FFF2-40B4-BE49-F238E27FC236}">
                <a16:creationId xmlns:a16="http://schemas.microsoft.com/office/drawing/2014/main" xmlns="" id="{7CC3CF52-F08B-4DE4-BEAA-C4C2B65AB985}"/>
              </a:ext>
            </a:extLst>
          </p:cNvPr>
          <p:cNvPicPr>
            <a:picLocks noChangeAspect="1" noChangeArrowheads="1"/>
          </p:cNvPicPr>
          <p:nvPr/>
        </p:nvPicPr>
        <p:blipFill>
          <a:blip r:embed="rId2" cstate="print"/>
          <a:srcRect/>
          <a:stretch>
            <a:fillRect/>
          </a:stretch>
        </p:blipFill>
        <p:spPr bwMode="auto">
          <a:xfrm>
            <a:off x="7097970" y="5833385"/>
            <a:ext cx="1599510" cy="687240"/>
          </a:xfrm>
          <a:prstGeom prst="rect">
            <a:avLst/>
          </a:prstGeom>
          <a:noFill/>
          <a:ln w="9525">
            <a:noFill/>
            <a:miter lim="800000"/>
            <a:headEnd/>
            <a:tailEnd/>
          </a:ln>
        </p:spPr>
      </p:pic>
      <p:pic>
        <p:nvPicPr>
          <p:cNvPr id="6" name="Immagine 5">
            <a:extLst>
              <a:ext uri="{FF2B5EF4-FFF2-40B4-BE49-F238E27FC236}">
                <a16:creationId xmlns:a16="http://schemas.microsoft.com/office/drawing/2014/main" xmlns="" id="{4ECFBA60-18BB-40B5-BD4A-159E10B8C6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349" y="1280604"/>
            <a:ext cx="7641037" cy="218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magine 2">
            <a:extLst>
              <a:ext uri="{FF2B5EF4-FFF2-40B4-BE49-F238E27FC236}">
                <a16:creationId xmlns:a16="http://schemas.microsoft.com/office/drawing/2014/main" xmlns="" id="{373F3A80-1B5B-49D9-8E1E-4EDE970AA0A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4613" y="4220884"/>
            <a:ext cx="7641038" cy="150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magine 12" descr="Civi-Italia">
            <a:extLst>
              <a:ext uri="{FF2B5EF4-FFF2-40B4-BE49-F238E27FC236}">
                <a16:creationId xmlns:a16="http://schemas.microsoft.com/office/drawing/2014/main" xmlns="" id="{91749808-4637-4F98-88D4-D5326B916F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400" y="5670018"/>
            <a:ext cx="808425" cy="88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75755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553157" y="316090"/>
            <a:ext cx="8022672" cy="646331"/>
          </a:xfrm>
          <a:prstGeom prst="rect">
            <a:avLst/>
          </a:prstGeom>
          <a:noFill/>
        </p:spPr>
        <p:txBody>
          <a:bodyPr wrap="square" rtlCol="0">
            <a:spAutoFit/>
          </a:bodyPr>
          <a:lstStyle/>
          <a:p>
            <a:pPr algn="ctr"/>
            <a:r>
              <a:rPr lang="it-IT" b="1" dirty="0">
                <a:solidFill>
                  <a:srgbClr val="FF0000"/>
                </a:solidFill>
                <a:latin typeface="Comic Sans MS" panose="030F0702030302020204" pitchFamily="66" charset="0"/>
              </a:rPr>
              <a:t>PROGETTO “VIVACO” </a:t>
            </a:r>
            <a:r>
              <a:rPr lang="it-IT" b="1" i="1" dirty="0">
                <a:solidFill>
                  <a:srgbClr val="002060"/>
                </a:solidFill>
                <a:latin typeface="Comic Sans MS" panose="030F0702030302020204" pitchFamily="66" charset="0"/>
              </a:rPr>
              <a:t>SVILUPPO DEL VIVAISMO E DELLA PIATTAFORMA VARIETALE CORILICOLA</a:t>
            </a:r>
            <a:r>
              <a:rPr lang="it-IT" dirty="0">
                <a:solidFill>
                  <a:srgbClr val="002060"/>
                </a:solidFill>
                <a:latin typeface="Comic Sans MS" panose="030F0702030302020204" pitchFamily="66" charset="0"/>
              </a:rPr>
              <a:t> </a:t>
            </a:r>
          </a:p>
        </p:txBody>
      </p:sp>
      <p:pic>
        <p:nvPicPr>
          <p:cNvPr id="5" name="Picture 5" descr="C:\Documents and Settings\giovannib.ferrarese.MIPAAF\Desktop\LOGO MIPAAF\logo-medioMIPAAF.tif">
            <a:extLst>
              <a:ext uri="{FF2B5EF4-FFF2-40B4-BE49-F238E27FC236}">
                <a16:creationId xmlns:a16="http://schemas.microsoft.com/office/drawing/2014/main" xmlns="" id="{7CC3CF52-F08B-4DE4-BEAA-C4C2B65AB985}"/>
              </a:ext>
            </a:extLst>
          </p:cNvPr>
          <p:cNvPicPr>
            <a:picLocks noChangeAspect="1" noChangeArrowheads="1"/>
          </p:cNvPicPr>
          <p:nvPr/>
        </p:nvPicPr>
        <p:blipFill>
          <a:blip r:embed="rId3" cstate="print"/>
          <a:srcRect/>
          <a:stretch>
            <a:fillRect/>
          </a:stretch>
        </p:blipFill>
        <p:spPr bwMode="auto">
          <a:xfrm>
            <a:off x="7176004" y="5738882"/>
            <a:ext cx="1599510" cy="687240"/>
          </a:xfrm>
          <a:prstGeom prst="rect">
            <a:avLst/>
          </a:prstGeom>
          <a:noFill/>
          <a:ln w="9525">
            <a:noFill/>
            <a:miter lim="800000"/>
            <a:headEnd/>
            <a:tailEnd/>
          </a:ln>
        </p:spPr>
      </p:pic>
      <p:sp>
        <p:nvSpPr>
          <p:cNvPr id="3" name="Rettangolo 2"/>
          <p:cNvSpPr/>
          <p:nvPr/>
        </p:nvSpPr>
        <p:spPr>
          <a:xfrm>
            <a:off x="504273" y="962421"/>
            <a:ext cx="8071556" cy="5493812"/>
          </a:xfrm>
          <a:prstGeom prst="rect">
            <a:avLst/>
          </a:prstGeom>
        </p:spPr>
        <p:txBody>
          <a:bodyPr wrap="square">
            <a:spAutoFit/>
          </a:bodyPr>
          <a:lstStyle/>
          <a:p>
            <a:pPr algn="ctr">
              <a:lnSpc>
                <a:spcPct val="150000"/>
              </a:lnSpc>
            </a:pPr>
            <a:r>
              <a:rPr lang="it-IT" sz="1400" b="1" i="1" dirty="0">
                <a:solidFill>
                  <a:srgbClr val="002060"/>
                </a:solidFill>
                <a:latin typeface="Comic Sans MS" panose="030F0702030302020204" pitchFamily="66" charset="0"/>
              </a:rPr>
              <a:t>WP6</a:t>
            </a:r>
            <a:r>
              <a:rPr lang="it-IT" sz="1400" b="1" dirty="0">
                <a:solidFill>
                  <a:srgbClr val="002060"/>
                </a:solidFill>
                <a:latin typeface="Comic Sans MS" panose="030F0702030302020204" pitchFamily="66" charset="0"/>
              </a:rPr>
              <a:t> </a:t>
            </a:r>
            <a:r>
              <a:rPr lang="it-IT" sz="1400" i="1" dirty="0">
                <a:solidFill>
                  <a:srgbClr val="002060"/>
                </a:solidFill>
                <a:latin typeface="Comic Sans MS" panose="030F0702030302020204" pitchFamily="66" charset="0"/>
              </a:rPr>
              <a:t>– </a:t>
            </a:r>
            <a:r>
              <a:rPr lang="it-IT" sz="1400" b="1" i="1" dirty="0">
                <a:solidFill>
                  <a:srgbClr val="002060"/>
                </a:solidFill>
                <a:latin typeface="Comic Sans MS" panose="030F0702030302020204" pitchFamily="66" charset="0"/>
              </a:rPr>
              <a:t>Introduzione  di nuove cultivar o selezioni da industria e da tavola </a:t>
            </a:r>
            <a:endParaRPr lang="it-IT" sz="1400" b="1" dirty="0">
              <a:solidFill>
                <a:srgbClr val="002060"/>
              </a:solidFill>
              <a:latin typeface="Comic Sans MS" panose="030F0702030302020204" pitchFamily="66" charset="0"/>
            </a:endParaRPr>
          </a:p>
          <a:p>
            <a:pPr algn="just">
              <a:lnSpc>
                <a:spcPct val="150000"/>
              </a:lnSpc>
              <a:spcAft>
                <a:spcPts val="600"/>
              </a:spcAft>
            </a:pPr>
            <a:r>
              <a:rPr lang="it-IT" sz="1400" dirty="0" smtClean="0">
                <a:solidFill>
                  <a:srgbClr val="002060"/>
                </a:solidFill>
                <a:latin typeface="Comic Sans MS" panose="030F0702030302020204" pitchFamily="66" charset="0"/>
                <a:ea typeface="Calibri" panose="020F0502020204030204" pitchFamily="34" charset="0"/>
                <a:cs typeface="Times New Roman" panose="02020603050405020304" pitchFamily="18" charset="0"/>
              </a:rPr>
              <a:t>La </a:t>
            </a:r>
            <a:r>
              <a:rPr lang="it-IT" sz="1400" dirty="0">
                <a:solidFill>
                  <a:srgbClr val="002060"/>
                </a:solidFill>
                <a:latin typeface="Comic Sans MS" panose="030F0702030302020204" pitchFamily="66" charset="0"/>
                <a:ea typeface="Calibri" panose="020F0502020204030204" pitchFamily="34" charset="0"/>
                <a:cs typeface="Times New Roman" panose="02020603050405020304" pitchFamily="18" charset="0"/>
              </a:rPr>
              <a:t>U.O. </a:t>
            </a:r>
            <a:r>
              <a:rPr lang="it-IT" sz="1400" b="1" dirty="0">
                <a:solidFill>
                  <a:srgbClr val="002060"/>
                </a:solidFill>
                <a:latin typeface="Comic Sans MS" panose="030F0702030302020204" pitchFamily="66" charset="0"/>
                <a:ea typeface="Calibri" panose="020F0502020204030204" pitchFamily="34" charset="0"/>
                <a:cs typeface="Times New Roman" panose="02020603050405020304" pitchFamily="18" charset="0"/>
              </a:rPr>
              <a:t>UNIPG – DSAA </a:t>
            </a:r>
            <a:r>
              <a:rPr lang="it-IT" sz="1400" b="1" dirty="0" smtClean="0">
                <a:solidFill>
                  <a:srgbClr val="002060"/>
                </a:solidFill>
                <a:latin typeface="Comic Sans MS" panose="030F0702030302020204" pitchFamily="66" charset="0"/>
                <a:ea typeface="Calibri" panose="020F0502020204030204" pitchFamily="34" charset="0"/>
                <a:cs typeface="Times New Roman" panose="02020603050405020304" pitchFamily="18" charset="0"/>
              </a:rPr>
              <a:t>ha effettuato una</a:t>
            </a:r>
            <a:r>
              <a:rPr lang="it-IT" sz="1400" dirty="0" smtClean="0">
                <a:solidFill>
                  <a:srgbClr val="002060"/>
                </a:solidFill>
                <a:latin typeface="Comic Sans MS" panose="030F0702030302020204" pitchFamily="66" charset="0"/>
                <a:ea typeface="Calibri" panose="020F0502020204030204" pitchFamily="34" charset="0"/>
                <a:cs typeface="Times New Roman" panose="02020603050405020304" pitchFamily="18" charset="0"/>
              </a:rPr>
              <a:t> </a:t>
            </a:r>
            <a:r>
              <a:rPr lang="it-IT" sz="1400" dirty="0">
                <a:solidFill>
                  <a:srgbClr val="002060"/>
                </a:solidFill>
                <a:latin typeface="Comic Sans MS" panose="030F0702030302020204" pitchFamily="66" charset="0"/>
                <a:ea typeface="Calibri" panose="020F0502020204030204" pitchFamily="34" charset="0"/>
                <a:cs typeface="Times New Roman" panose="02020603050405020304" pitchFamily="18" charset="0"/>
              </a:rPr>
              <a:t>ricognizione  del materiale disponibile a livello nazionale e internazionale al fine di predisporre per il prossimo autunno la acquisizione di nuove selezioni e/o </a:t>
            </a:r>
            <a:r>
              <a:rPr lang="it-IT" sz="1400" dirty="0" smtClean="0">
                <a:solidFill>
                  <a:srgbClr val="002060"/>
                </a:solidFill>
                <a:latin typeface="Comic Sans MS" panose="030F0702030302020204" pitchFamily="66" charset="0"/>
                <a:ea typeface="Calibri" panose="020F0502020204030204" pitchFamily="34" charset="0"/>
                <a:cs typeface="Times New Roman" panose="02020603050405020304" pitchFamily="18" charset="0"/>
              </a:rPr>
              <a:t>cultivar e in particolare </a:t>
            </a:r>
            <a:r>
              <a:rPr lang="it-IT" sz="1400" dirty="0" smtClean="0">
                <a:solidFill>
                  <a:srgbClr val="002060"/>
                </a:solidFill>
                <a:latin typeface="Comic Sans MS" panose="030F0702030302020204" pitchFamily="66" charset="0"/>
                <a:ea typeface="Arial Unicode MS" panose="020B0604020202020204" pitchFamily="34" charset="-128"/>
                <a:cs typeface="Times New Roman" panose="02020603050405020304" pitchFamily="18" charset="0"/>
              </a:rPr>
              <a:t>sta </a:t>
            </a:r>
            <a:r>
              <a:rPr lang="it-IT" sz="1400" dirty="0">
                <a:solidFill>
                  <a:srgbClr val="002060"/>
                </a:solidFill>
                <a:latin typeface="Comic Sans MS" panose="030F0702030302020204" pitchFamily="66" charset="0"/>
                <a:ea typeface="Arial Unicode MS" panose="020B0604020202020204" pitchFamily="34" charset="-128"/>
                <a:cs typeface="Times New Roman" panose="02020603050405020304" pitchFamily="18" charset="0"/>
              </a:rPr>
              <a:t>completando la descrizione </a:t>
            </a:r>
            <a:r>
              <a:rPr lang="it-IT" sz="1400" dirty="0">
                <a:solidFill>
                  <a:srgbClr val="002060"/>
                </a:solidFill>
                <a:latin typeface="Comic Sans MS" panose="030F0702030302020204" pitchFamily="66" charset="0"/>
                <a:ea typeface="Calibri" panose="020F0502020204030204" pitchFamily="34" charset="0"/>
                <a:cs typeface="Times New Roman" panose="02020603050405020304" pitchFamily="18" charset="0"/>
              </a:rPr>
              <a:t>di </a:t>
            </a:r>
            <a:r>
              <a:rPr lang="it-IT" sz="1400" b="1" dirty="0">
                <a:solidFill>
                  <a:srgbClr val="002060"/>
                </a:solidFill>
                <a:latin typeface="Comic Sans MS" panose="030F0702030302020204" pitchFamily="66" charset="0"/>
                <a:ea typeface="Calibri" panose="020F0502020204030204" pitchFamily="34" charset="0"/>
                <a:cs typeface="Times New Roman" panose="02020603050405020304" pitchFamily="18" charset="0"/>
              </a:rPr>
              <a:t>6 nuove varietà di nocciolo </a:t>
            </a:r>
            <a:r>
              <a:rPr lang="it-IT" sz="1400" dirty="0">
                <a:solidFill>
                  <a:srgbClr val="002060"/>
                </a:solidFill>
                <a:latin typeface="Comic Sans MS" panose="030F0702030302020204" pitchFamily="66" charset="0"/>
                <a:ea typeface="Calibri" panose="020F0502020204030204" pitchFamily="34" charset="0"/>
                <a:cs typeface="Times New Roman" panose="02020603050405020304" pitchFamily="18" charset="0"/>
              </a:rPr>
              <a:t>da industria di propria costituzione</a:t>
            </a:r>
            <a:r>
              <a:rPr lang="it-IT" sz="1400" dirty="0" smtClean="0">
                <a:solidFill>
                  <a:srgbClr val="002060"/>
                </a:solidFill>
                <a:latin typeface="Comic Sans MS" panose="030F0702030302020204" pitchFamily="66" charset="0"/>
                <a:ea typeface="Calibri" panose="020F0502020204030204" pitchFamily="34" charset="0"/>
                <a:cs typeface="Times New Roman" panose="02020603050405020304" pitchFamily="18" charset="0"/>
              </a:rPr>
              <a:t>.</a:t>
            </a:r>
            <a:endParaRPr lang="it-IT" sz="1400" dirty="0">
              <a:solidFill>
                <a:srgbClr val="002060"/>
              </a:solidFill>
              <a:latin typeface="Comic Sans MS" panose="030F0702030302020204" pitchFamily="66" charset="0"/>
              <a:ea typeface="Calibri" panose="020F0502020204030204" pitchFamily="34" charset="0"/>
              <a:cs typeface="Times New Roman" panose="02020603050405020304" pitchFamily="18" charset="0"/>
            </a:endParaRPr>
          </a:p>
          <a:p>
            <a:pPr marL="180340" indent="-180340" algn="just">
              <a:lnSpc>
                <a:spcPct val="150000"/>
              </a:lnSpc>
              <a:spcAft>
                <a:spcPts val="600"/>
              </a:spcAft>
            </a:pPr>
            <a:r>
              <a:rPr lang="it-IT" sz="1400" b="1" dirty="0">
                <a:solidFill>
                  <a:srgbClr val="FF0000"/>
                </a:solidFill>
                <a:latin typeface="Comic Sans MS" panose="030F0702030302020204" pitchFamily="66" charset="0"/>
                <a:ea typeface="Calibri" panose="020F0502020204030204" pitchFamily="34" charset="0"/>
                <a:cs typeface="Times New Roman" panose="02020603050405020304" pitchFamily="18" charset="0"/>
              </a:rPr>
              <a:t> </a:t>
            </a:r>
            <a:r>
              <a:rPr lang="it-IT" sz="1400" b="1" dirty="0" smtClean="0">
                <a:solidFill>
                  <a:srgbClr val="FF0000"/>
                </a:solidFill>
                <a:latin typeface="Comic Sans MS" panose="030F0702030302020204" pitchFamily="66" charset="0"/>
                <a:ea typeface="Calibri" panose="020F0502020204030204" pitchFamily="34" charset="0"/>
                <a:cs typeface="Times New Roman" panose="02020603050405020304" pitchFamily="18" charset="0"/>
              </a:rPr>
              <a:t>C</a:t>
            </a:r>
            <a:r>
              <a:rPr lang="it-IT" sz="1400" b="1" dirty="0">
                <a:solidFill>
                  <a:srgbClr val="FF0000"/>
                </a:solidFill>
                <a:latin typeface="Comic Sans MS" panose="030F0702030302020204" pitchFamily="66" charset="0"/>
                <a:ea typeface="Calibri" panose="020F0502020204030204" pitchFamily="34" charset="0"/>
                <a:cs typeface="Times New Roman" panose="02020603050405020304" pitchFamily="18" charset="0"/>
              </a:rPr>
              <a:t>) Costituzione di campi dimostrativi con le migliori cultivar e selezioni italiane e straniere  secondo i più moderni criteri di gestione colturale </a:t>
            </a:r>
          </a:p>
          <a:p>
            <a:pPr algn="just">
              <a:lnSpc>
                <a:spcPct val="150000"/>
              </a:lnSpc>
              <a:spcAft>
                <a:spcPts val="600"/>
              </a:spcAft>
            </a:pPr>
            <a:r>
              <a:rPr lang="it-IT" sz="1400" dirty="0">
                <a:solidFill>
                  <a:srgbClr val="002060"/>
                </a:solidFill>
                <a:latin typeface="Comic Sans MS" panose="030F0702030302020204" pitchFamily="66" charset="0"/>
                <a:ea typeface="Calibri" panose="020F0502020204030204" pitchFamily="34" charset="0"/>
                <a:cs typeface="Times New Roman" panose="02020603050405020304" pitchFamily="18" charset="0"/>
              </a:rPr>
              <a:t>Nel nocciolo, più che in altre specie frutticole, è necessario promuovere l’innovazione presso i produttori, in quanto da sempre la coltura è considerata una specie forestale, che richiede poche cure colturali. Questo atteggiamento poco razionale diventa sempre più insostenibile in una globalizzazione dei mercati, che comporta una concorrenza sempre più stringente dal punto di vista dei costi di produzione e del prezzo del prodotto.</a:t>
            </a:r>
          </a:p>
          <a:p>
            <a:pPr algn="just">
              <a:lnSpc>
                <a:spcPct val="150000"/>
              </a:lnSpc>
              <a:spcAft>
                <a:spcPts val="0"/>
              </a:spcAft>
            </a:pPr>
            <a:r>
              <a:rPr lang="it-IT" sz="1400" dirty="0">
                <a:solidFill>
                  <a:srgbClr val="002060"/>
                </a:solidFill>
                <a:latin typeface="Comic Sans MS" panose="030F0702030302020204" pitchFamily="66" charset="0"/>
                <a:ea typeface="Calibri" panose="020F0502020204030204" pitchFamily="34" charset="0"/>
                <a:cs typeface="Times New Roman" panose="02020603050405020304" pitchFamily="18" charset="0"/>
              </a:rPr>
              <a:t>In tale ottica </a:t>
            </a:r>
            <a:r>
              <a:rPr lang="it-IT" sz="1400" b="1" dirty="0">
                <a:solidFill>
                  <a:srgbClr val="002060"/>
                </a:solidFill>
                <a:latin typeface="Comic Sans MS" panose="030F0702030302020204" pitchFamily="66" charset="0"/>
                <a:ea typeface="Calibri" panose="020F0502020204030204" pitchFamily="34" charset="0"/>
                <a:cs typeface="Times New Roman" panose="02020603050405020304" pitchFamily="18" charset="0"/>
              </a:rPr>
              <a:t>le iniziative volte a creare dei campi dimostrativi </a:t>
            </a:r>
            <a:r>
              <a:rPr lang="it-IT" sz="1400" dirty="0">
                <a:solidFill>
                  <a:srgbClr val="002060"/>
                </a:solidFill>
                <a:latin typeface="Comic Sans MS" panose="030F0702030302020204" pitchFamily="66" charset="0"/>
                <a:ea typeface="Calibri" panose="020F0502020204030204" pitchFamily="34" charset="0"/>
                <a:cs typeface="Times New Roman" panose="02020603050405020304" pitchFamily="18" charset="0"/>
              </a:rPr>
              <a:t>in cui evidenziare i risultati ottenibili da una oculata scelta in funzione delle aree di produzione, delle cultivar o selezioni da coltivare secondo sistemi di impianto e allevamento, nonché tecniche colturali validate dalla ricerca possono sicuramente dare un impulso concreto alla </a:t>
            </a:r>
            <a:r>
              <a:rPr lang="it-IT" sz="1400" dirty="0" err="1">
                <a:solidFill>
                  <a:srgbClr val="002060"/>
                </a:solidFill>
                <a:latin typeface="Comic Sans MS" panose="030F0702030302020204" pitchFamily="66" charset="0"/>
                <a:ea typeface="Calibri" panose="020F0502020204030204" pitchFamily="34" charset="0"/>
                <a:cs typeface="Times New Roman" panose="02020603050405020304" pitchFamily="18" charset="0"/>
              </a:rPr>
              <a:t>corilicoltura</a:t>
            </a:r>
            <a:r>
              <a:rPr lang="it-IT" sz="1400" dirty="0">
                <a:solidFill>
                  <a:srgbClr val="002060"/>
                </a:solidFill>
                <a:latin typeface="Comic Sans MS" panose="030F0702030302020204" pitchFamily="66" charset="0"/>
                <a:ea typeface="Calibri" panose="020F0502020204030204" pitchFamily="34" charset="0"/>
                <a:cs typeface="Times New Roman" panose="02020603050405020304" pitchFamily="18" charset="0"/>
              </a:rPr>
              <a:t> italiana.</a:t>
            </a:r>
            <a:endParaRPr lang="it-IT" sz="1400" dirty="0">
              <a:solidFill>
                <a:srgbClr val="002060"/>
              </a:solidFill>
              <a:effectLst/>
              <a:latin typeface="Comic Sans MS" panose="030F07020303020202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530667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03111" y="273851"/>
            <a:ext cx="3821303" cy="1144120"/>
          </a:xfrm>
        </p:spPr>
        <p:txBody>
          <a:bodyPr>
            <a:noAutofit/>
          </a:bodyPr>
          <a:lstStyle/>
          <a:p>
            <a:r>
              <a:rPr lang="it-IT" sz="2800" b="1" dirty="0">
                <a:solidFill>
                  <a:srgbClr val="002060"/>
                </a:solidFill>
                <a:latin typeface="Comic Sans MS" panose="030F0702030302020204" pitchFamily="66" charset="0"/>
              </a:rPr>
              <a:t>Caratteristiche agronomiche della Tonda </a:t>
            </a:r>
            <a:r>
              <a:rPr lang="it-IT" sz="2800" b="1" dirty="0" err="1">
                <a:solidFill>
                  <a:srgbClr val="002060"/>
                </a:solidFill>
                <a:latin typeface="Comic Sans MS" panose="030F0702030302020204" pitchFamily="66" charset="0"/>
              </a:rPr>
              <a:t>Francescana®</a:t>
            </a:r>
            <a:endParaRPr lang="it-IT" sz="2800" b="1" dirty="0">
              <a:solidFill>
                <a:srgbClr val="002060"/>
              </a:solidFill>
              <a:latin typeface="Comic Sans MS" panose="030F0702030302020204" pitchFamily="66" charset="0"/>
            </a:endParaRPr>
          </a:p>
        </p:txBody>
      </p:sp>
      <p:sp>
        <p:nvSpPr>
          <p:cNvPr id="3" name="Segnaposto contenuto 2"/>
          <p:cNvSpPr>
            <a:spLocks noGrp="1"/>
          </p:cNvSpPr>
          <p:nvPr>
            <p:ph idx="1"/>
          </p:nvPr>
        </p:nvSpPr>
        <p:spPr>
          <a:xfrm>
            <a:off x="990299" y="1981078"/>
            <a:ext cx="3714477" cy="3886527"/>
          </a:xfrm>
        </p:spPr>
        <p:txBody>
          <a:bodyPr/>
          <a:lstStyle/>
          <a:p>
            <a:r>
              <a:rPr lang="it-IT" sz="2328" dirty="0" smtClean="0">
                <a:solidFill>
                  <a:srgbClr val="002060"/>
                </a:solidFill>
                <a:latin typeface="Comic Sans MS" panose="030F0702030302020204" pitchFamily="66" charset="0"/>
              </a:rPr>
              <a:t>Innestata su C. </a:t>
            </a:r>
            <a:r>
              <a:rPr lang="it-IT" sz="2328" dirty="0" err="1" smtClean="0">
                <a:solidFill>
                  <a:srgbClr val="002060"/>
                </a:solidFill>
                <a:latin typeface="Comic Sans MS" panose="030F0702030302020204" pitchFamily="66" charset="0"/>
              </a:rPr>
              <a:t>Colurna</a:t>
            </a:r>
            <a:r>
              <a:rPr lang="it-IT" sz="2328" dirty="0" smtClean="0">
                <a:solidFill>
                  <a:srgbClr val="002060"/>
                </a:solidFill>
                <a:latin typeface="Comic Sans MS" panose="030F0702030302020204" pitchFamily="66" charset="0"/>
              </a:rPr>
              <a:t> </a:t>
            </a:r>
            <a:endParaRPr lang="it-IT" sz="2328" dirty="0">
              <a:solidFill>
                <a:srgbClr val="002060"/>
              </a:solidFill>
              <a:latin typeface="Comic Sans MS" panose="030F0702030302020204" pitchFamily="66" charset="0"/>
            </a:endParaRPr>
          </a:p>
          <a:p>
            <a:r>
              <a:rPr lang="it-IT" sz="2328" dirty="0">
                <a:solidFill>
                  <a:srgbClr val="002060"/>
                </a:solidFill>
                <a:latin typeface="Comic Sans MS" panose="030F0702030302020204" pitchFamily="66" charset="0"/>
              </a:rPr>
              <a:t>Rapida entrata in produzione</a:t>
            </a:r>
          </a:p>
          <a:p>
            <a:r>
              <a:rPr lang="it-IT" sz="2328" dirty="0" smtClean="0">
                <a:solidFill>
                  <a:srgbClr val="002060"/>
                </a:solidFill>
                <a:latin typeface="Comic Sans MS" panose="030F0702030302020204" pitchFamily="66" charset="0"/>
              </a:rPr>
              <a:t>Produttività </a:t>
            </a:r>
            <a:r>
              <a:rPr lang="it-IT" sz="2328" dirty="0">
                <a:solidFill>
                  <a:srgbClr val="002060"/>
                </a:solidFill>
                <a:latin typeface="Comic Sans MS" panose="030F0702030302020204" pitchFamily="66" charset="0"/>
              </a:rPr>
              <a:t>elevata</a:t>
            </a:r>
          </a:p>
          <a:p>
            <a:r>
              <a:rPr lang="it-IT" sz="2328" dirty="0">
                <a:solidFill>
                  <a:srgbClr val="002060"/>
                </a:solidFill>
                <a:latin typeface="Comic Sans MS" panose="030F0702030302020204" pitchFamily="66" charset="0"/>
              </a:rPr>
              <a:t>Epoca di raccolta precoce (agosto)</a:t>
            </a:r>
          </a:p>
          <a:p>
            <a:r>
              <a:rPr lang="it-IT" sz="2328" dirty="0">
                <a:solidFill>
                  <a:srgbClr val="002060"/>
                </a:solidFill>
                <a:latin typeface="Comic Sans MS" panose="030F0702030302020204" pitchFamily="66" charset="0"/>
              </a:rPr>
              <a:t>Nocciole adatte all’uso dell’industria dolciaria, molto conservabili</a:t>
            </a:r>
            <a:endParaRPr lang="it-IT" sz="2328" dirty="0">
              <a:solidFill>
                <a:srgbClr val="002060"/>
              </a:solidFill>
              <a:latin typeface="Comic Sans MS" panose="030F0702030302020204" pitchFamily="66" charset="0"/>
            </a:endParaRPr>
          </a:p>
        </p:txBody>
      </p:sp>
      <p:pic>
        <p:nvPicPr>
          <p:cNvPr id="8194" name="Picture 2"/>
          <p:cNvPicPr>
            <a:picLocks noChangeAspect="1" noChangeArrowheads="1"/>
          </p:cNvPicPr>
          <p:nvPr/>
        </p:nvPicPr>
        <p:blipFill>
          <a:blip r:embed="rId2" cstate="print"/>
          <a:srcRect/>
          <a:stretch>
            <a:fillRect/>
          </a:stretch>
        </p:blipFill>
        <p:spPr bwMode="auto">
          <a:xfrm>
            <a:off x="4629631" y="152124"/>
            <a:ext cx="4286134" cy="5714846"/>
          </a:xfrm>
          <a:prstGeom prst="rect">
            <a:avLst/>
          </a:prstGeom>
          <a:noFill/>
          <a:ln w="9525">
            <a:noFill/>
            <a:miter lim="800000"/>
            <a:headEnd/>
            <a:tailEnd/>
          </a:ln>
        </p:spPr>
      </p:pic>
      <p:sp>
        <p:nvSpPr>
          <p:cNvPr id="6" name="Rettangolo 5"/>
          <p:cNvSpPr/>
          <p:nvPr/>
        </p:nvSpPr>
        <p:spPr>
          <a:xfrm>
            <a:off x="711200" y="6024476"/>
            <a:ext cx="6413439" cy="287771"/>
          </a:xfrm>
          <a:prstGeom prst="rect">
            <a:avLst/>
          </a:prstGeom>
        </p:spPr>
        <p:txBody>
          <a:bodyPr wrap="square">
            <a:spAutoFit/>
          </a:bodyPr>
          <a:lstStyle/>
          <a:p>
            <a:r>
              <a:rPr lang="it-IT" sz="1270" b="1" dirty="0" smtClean="0">
                <a:solidFill>
                  <a:srgbClr val="FF0000"/>
                </a:solidFill>
                <a:latin typeface="Corbel" pitchFamily="34" charset="0"/>
              </a:rPr>
              <a:t> Nuova </a:t>
            </a:r>
            <a:r>
              <a:rPr lang="it-IT" sz="1270" b="1" dirty="0">
                <a:solidFill>
                  <a:srgbClr val="FF0000"/>
                </a:solidFill>
                <a:latin typeface="Corbel" pitchFamily="34" charset="0"/>
              </a:rPr>
              <a:t>varietà di nocciolo Tonda Francescana®</a:t>
            </a:r>
            <a:endParaRPr lang="it-IT" sz="1270" dirty="0">
              <a:solidFill>
                <a:srgbClr val="FF0000"/>
              </a:solidFill>
            </a:endParaRPr>
          </a:p>
        </p:txBody>
      </p:sp>
      <p:sp>
        <p:nvSpPr>
          <p:cNvPr id="7" name="Sottotitolo 2"/>
          <p:cNvSpPr txBox="1">
            <a:spLocks/>
          </p:cNvSpPr>
          <p:nvPr/>
        </p:nvSpPr>
        <p:spPr bwMode="auto">
          <a:xfrm>
            <a:off x="5813779" y="6081556"/>
            <a:ext cx="2873368" cy="501720"/>
          </a:xfrm>
          <a:prstGeom prst="rect">
            <a:avLst/>
          </a:prstGeom>
          <a:noFill/>
          <a:ln w="9525">
            <a:noFill/>
            <a:miter lim="800000"/>
            <a:headEnd/>
            <a:tailEnd/>
          </a:ln>
        </p:spPr>
        <p:txBody>
          <a:bodyPr lIns="89262" tIns="44631" rIns="89262" bIns="44631"/>
          <a:lstStyle/>
          <a:p>
            <a:pPr algn="ctr">
              <a:spcBef>
                <a:spcPct val="20000"/>
              </a:spcBef>
              <a:buFont typeface="Arial" charset="0"/>
              <a:buNone/>
            </a:pPr>
            <a:r>
              <a:rPr lang="it-IT" sz="1376" b="1" dirty="0">
                <a:solidFill>
                  <a:srgbClr val="FF0000"/>
                </a:solidFill>
                <a:latin typeface="Corbel" pitchFamily="34" charset="0"/>
              </a:rPr>
              <a:t>Prof. </a:t>
            </a:r>
            <a:r>
              <a:rPr lang="it-IT" sz="1376" b="1" dirty="0" err="1">
                <a:solidFill>
                  <a:srgbClr val="FF0000"/>
                </a:solidFill>
                <a:latin typeface="Corbel" pitchFamily="34" charset="0"/>
              </a:rPr>
              <a:t>ssa</a:t>
            </a:r>
            <a:r>
              <a:rPr lang="it-IT" sz="1376" b="1" dirty="0">
                <a:solidFill>
                  <a:srgbClr val="FF0000"/>
                </a:solidFill>
                <a:latin typeface="Corbel" pitchFamily="34" charset="0"/>
              </a:rPr>
              <a:t> </a:t>
            </a:r>
            <a:r>
              <a:rPr lang="it-IT" sz="1376" b="1" dirty="0" smtClean="0">
                <a:solidFill>
                  <a:srgbClr val="FF0000"/>
                </a:solidFill>
                <a:latin typeface="Corbel" pitchFamily="34" charset="0"/>
              </a:rPr>
              <a:t>Daniela Farinelli</a:t>
            </a:r>
          </a:p>
          <a:p>
            <a:pPr algn="ctr">
              <a:spcBef>
                <a:spcPct val="20000"/>
              </a:spcBef>
              <a:buFont typeface="Arial" charset="0"/>
              <a:buNone/>
            </a:pPr>
            <a:r>
              <a:rPr lang="it-IT" sz="1376" b="1" dirty="0" smtClean="0">
                <a:solidFill>
                  <a:srgbClr val="FF0000"/>
                </a:solidFill>
                <a:latin typeface="Corbel" pitchFamily="34" charset="0"/>
              </a:rPr>
              <a:t>Università Perugia</a:t>
            </a:r>
            <a:endParaRPr lang="it-IT" sz="1376" b="1" dirty="0">
              <a:solidFill>
                <a:srgbClr val="FF0000"/>
              </a:solidFill>
              <a:latin typeface="Corbel" pitchFamily="34" charset="0"/>
            </a:endParaRPr>
          </a:p>
        </p:txBody>
      </p:sp>
      <p:sp>
        <p:nvSpPr>
          <p:cNvPr id="8" name="Sottotitolo 2"/>
          <p:cNvSpPr txBox="1">
            <a:spLocks/>
          </p:cNvSpPr>
          <p:nvPr/>
        </p:nvSpPr>
        <p:spPr bwMode="auto">
          <a:xfrm>
            <a:off x="6840807" y="5401886"/>
            <a:ext cx="1676541" cy="381373"/>
          </a:xfrm>
          <a:prstGeom prst="rect">
            <a:avLst/>
          </a:prstGeom>
          <a:noFill/>
          <a:ln w="9525">
            <a:noFill/>
            <a:miter lim="800000"/>
            <a:headEnd/>
            <a:tailEnd/>
          </a:ln>
        </p:spPr>
        <p:txBody>
          <a:bodyPr lIns="89262" tIns="44631" rIns="89262" bIns="44631"/>
          <a:lstStyle/>
          <a:p>
            <a:pPr algn="ctr">
              <a:spcBef>
                <a:spcPct val="20000"/>
              </a:spcBef>
              <a:buFont typeface="Arial" charset="0"/>
              <a:buNone/>
            </a:pPr>
            <a:endParaRPr lang="it-IT" sz="1376" b="1" dirty="0">
              <a:solidFill>
                <a:schemeClr val="bg1"/>
              </a:solidFill>
              <a:latin typeface="Corbel" pitchFamily="34" charset="0"/>
            </a:endParaRPr>
          </a:p>
        </p:txBody>
      </p:sp>
      <p:sp>
        <p:nvSpPr>
          <p:cNvPr id="9" name="CasellaDiTesto 8"/>
          <p:cNvSpPr txBox="1"/>
          <p:nvPr/>
        </p:nvSpPr>
        <p:spPr>
          <a:xfrm>
            <a:off x="2088444" y="5638986"/>
            <a:ext cx="2541187" cy="385490"/>
          </a:xfrm>
          <a:prstGeom prst="rect">
            <a:avLst/>
          </a:prstGeom>
          <a:noFill/>
        </p:spPr>
        <p:txBody>
          <a:bodyPr wrap="square" rtlCol="0">
            <a:spAutoFit/>
          </a:bodyPr>
          <a:lstStyle/>
          <a:p>
            <a:r>
              <a:rPr lang="it-IT" sz="1905" b="1" dirty="0">
                <a:solidFill>
                  <a:srgbClr val="FF0000"/>
                </a:solidFill>
                <a:latin typeface="Comic Sans MS" panose="030F0702030302020204" pitchFamily="66" charset="0"/>
              </a:rPr>
              <a:t>Pianta di 4 anni </a:t>
            </a:r>
            <a:endParaRPr lang="it-IT" sz="1905" b="1" dirty="0">
              <a:solidFill>
                <a:srgbClr val="FF0000"/>
              </a:solidFill>
              <a:latin typeface="Comic Sans MS" panose="030F0702030302020204" pitchFamily="66" charset="0"/>
            </a:endParaRPr>
          </a:p>
        </p:txBody>
      </p:sp>
      <p:pic>
        <p:nvPicPr>
          <p:cNvPr id="10" name="Immagin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6081"/>
            <a:ext cx="1020138" cy="2066212"/>
          </a:xfrm>
          <a:prstGeom prst="rect">
            <a:avLst/>
          </a:prstGeom>
        </p:spPr>
      </p:pic>
    </p:spTree>
    <p:extLst>
      <p:ext uri="{BB962C8B-B14F-4D97-AF65-F5344CB8AC3E}">
        <p14:creationId xmlns:p14="http://schemas.microsoft.com/office/powerpoint/2010/main" val="2254717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1556" y="270932"/>
            <a:ext cx="8311797" cy="872899"/>
          </a:xfrm>
        </p:spPr>
        <p:txBody>
          <a:bodyPr>
            <a:normAutofit/>
          </a:bodyPr>
          <a:lstStyle/>
          <a:p>
            <a:pPr algn="just"/>
            <a:r>
              <a:rPr lang="it-IT" sz="1600" dirty="0">
                <a:solidFill>
                  <a:srgbClr val="002060"/>
                </a:solidFill>
                <a:latin typeface="Comic Sans MS" panose="030F0702030302020204" pitchFamily="66" charset="0"/>
              </a:rPr>
              <a:t>Noccioleto di 4 anni nel Comune di </a:t>
            </a:r>
            <a:r>
              <a:rPr lang="it-IT" sz="1600" dirty="0" err="1">
                <a:solidFill>
                  <a:srgbClr val="002060"/>
                </a:solidFill>
                <a:latin typeface="Comic Sans MS" panose="030F0702030302020204" pitchFamily="66" charset="0"/>
              </a:rPr>
              <a:t>Deruta</a:t>
            </a:r>
            <a:r>
              <a:rPr lang="it-IT" sz="1600" dirty="0">
                <a:solidFill>
                  <a:srgbClr val="002060"/>
                </a:solidFill>
                <a:latin typeface="Comic Sans MS" panose="030F0702030302020204" pitchFamily="66" charset="0"/>
              </a:rPr>
              <a:t> (PG) della Università di Perugia, Dipartimento di Scienze Agrarie, Alimentari e Ambientali, condotto dalla Unità di Ricerca “Colture Arboree”</a:t>
            </a:r>
            <a:endParaRPr lang="it-IT" sz="1600" dirty="0">
              <a:solidFill>
                <a:srgbClr val="002060"/>
              </a:solidFill>
              <a:latin typeface="Comic Sans MS" panose="030F0702030302020204" pitchFamily="66" charset="0"/>
            </a:endParaRPr>
          </a:p>
        </p:txBody>
      </p:sp>
      <p:sp>
        <p:nvSpPr>
          <p:cNvPr id="3" name="Segnaposto contenuto 2"/>
          <p:cNvSpPr>
            <a:spLocks noGrp="1"/>
          </p:cNvSpPr>
          <p:nvPr>
            <p:ph idx="1"/>
          </p:nvPr>
        </p:nvSpPr>
        <p:spPr>
          <a:xfrm>
            <a:off x="3620588" y="5105541"/>
            <a:ext cx="6209655" cy="1524128"/>
          </a:xfrm>
        </p:spPr>
        <p:txBody>
          <a:bodyPr/>
          <a:lstStyle/>
          <a:p>
            <a:r>
              <a:rPr lang="it-IT" sz="1905" dirty="0">
                <a:latin typeface="Corbel" pitchFamily="34" charset="0"/>
              </a:rPr>
              <a:t>Tonda di </a:t>
            </a:r>
            <a:r>
              <a:rPr lang="it-IT" sz="1905" dirty="0" err="1">
                <a:latin typeface="Corbel" pitchFamily="34" charset="0"/>
              </a:rPr>
              <a:t>Giffoni</a:t>
            </a:r>
            <a:r>
              <a:rPr lang="it-IT" sz="1905" dirty="0">
                <a:latin typeface="Corbel" pitchFamily="34" charset="0"/>
              </a:rPr>
              <a:t> 490 kg nocciole / ha (500 p/ha)</a:t>
            </a:r>
          </a:p>
          <a:p>
            <a:r>
              <a:rPr lang="it-IT" sz="1905" dirty="0">
                <a:latin typeface="Corbel" pitchFamily="34" charset="0"/>
              </a:rPr>
              <a:t>Tonda Francescana 815 kg nocciole/ ha (500 p/ha)</a:t>
            </a:r>
          </a:p>
          <a:p>
            <a:r>
              <a:rPr lang="it-IT" sz="1905" dirty="0">
                <a:latin typeface="Corbel" pitchFamily="34" charset="0"/>
              </a:rPr>
              <a:t>Tonda Romana 110 kg nocciole /ha (500 p/ha)</a:t>
            </a:r>
            <a:endParaRPr lang="it-IT" sz="1905" dirty="0">
              <a:latin typeface="Corbel" pitchFamily="34" charset="0"/>
            </a:endParaRPr>
          </a:p>
        </p:txBody>
      </p:sp>
      <p:pic>
        <p:nvPicPr>
          <p:cNvPr id="9218" name="Picture 2"/>
          <p:cNvPicPr>
            <a:picLocks noChangeAspect="1" noChangeArrowheads="1"/>
          </p:cNvPicPr>
          <p:nvPr/>
        </p:nvPicPr>
        <p:blipFill>
          <a:blip r:embed="rId2" cstate="print"/>
          <a:srcRect t="7996" b="21330"/>
          <a:stretch>
            <a:fillRect/>
          </a:stretch>
        </p:blipFill>
        <p:spPr bwMode="auto">
          <a:xfrm>
            <a:off x="742418" y="1066445"/>
            <a:ext cx="7619794" cy="4038940"/>
          </a:xfrm>
          <a:prstGeom prst="rect">
            <a:avLst/>
          </a:prstGeom>
          <a:noFill/>
          <a:ln w="9525">
            <a:noFill/>
            <a:miter lim="800000"/>
            <a:headEnd/>
            <a:tailEnd/>
          </a:ln>
        </p:spPr>
      </p:pic>
      <p:sp>
        <p:nvSpPr>
          <p:cNvPr id="7" name="Sottotitolo 2"/>
          <p:cNvSpPr txBox="1">
            <a:spLocks/>
          </p:cNvSpPr>
          <p:nvPr/>
        </p:nvSpPr>
        <p:spPr bwMode="auto">
          <a:xfrm>
            <a:off x="7010605" y="4495890"/>
            <a:ext cx="1676541" cy="381373"/>
          </a:xfrm>
          <a:prstGeom prst="rect">
            <a:avLst/>
          </a:prstGeom>
          <a:noFill/>
          <a:ln w="9525">
            <a:noFill/>
            <a:miter lim="800000"/>
            <a:headEnd/>
            <a:tailEnd/>
          </a:ln>
        </p:spPr>
        <p:txBody>
          <a:bodyPr lIns="89262" tIns="44631" rIns="89262" bIns="44631"/>
          <a:lstStyle/>
          <a:p>
            <a:pPr algn="ctr">
              <a:spcBef>
                <a:spcPct val="20000"/>
              </a:spcBef>
              <a:buFont typeface="Arial" charset="0"/>
              <a:buNone/>
            </a:pPr>
            <a:r>
              <a:rPr lang="it-IT" sz="1376" b="1" dirty="0">
                <a:solidFill>
                  <a:srgbClr val="FF0000"/>
                </a:solidFill>
                <a:latin typeface="Corbel" pitchFamily="34" charset="0"/>
              </a:rPr>
              <a:t>Fonte: Farinelli</a:t>
            </a:r>
            <a:endParaRPr lang="it-IT" sz="1376" b="1" dirty="0">
              <a:solidFill>
                <a:srgbClr val="FF0000"/>
              </a:solidFill>
              <a:latin typeface="Corbel" pitchFamily="34" charset="0"/>
            </a:endParaRPr>
          </a:p>
        </p:txBody>
      </p:sp>
      <p:sp>
        <p:nvSpPr>
          <p:cNvPr id="8" name="Ovale 7"/>
          <p:cNvSpPr/>
          <p:nvPr/>
        </p:nvSpPr>
        <p:spPr>
          <a:xfrm>
            <a:off x="4572000" y="1523840"/>
            <a:ext cx="4381593" cy="3124463"/>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905" dirty="0">
              <a:noFill/>
            </a:endParaRPr>
          </a:p>
        </p:txBody>
      </p:sp>
      <p:cxnSp>
        <p:nvCxnSpPr>
          <p:cNvPr id="10" name="Connettore 2 9"/>
          <p:cNvCxnSpPr/>
          <p:nvPr/>
        </p:nvCxnSpPr>
        <p:spPr>
          <a:xfrm flipV="1">
            <a:off x="4724413" y="4343477"/>
            <a:ext cx="685858" cy="1219303"/>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1" name="Sottotitolo 2"/>
          <p:cNvSpPr txBox="1">
            <a:spLocks/>
          </p:cNvSpPr>
          <p:nvPr/>
        </p:nvSpPr>
        <p:spPr bwMode="auto">
          <a:xfrm>
            <a:off x="1047657" y="6248140"/>
            <a:ext cx="2305041" cy="381373"/>
          </a:xfrm>
          <a:prstGeom prst="rect">
            <a:avLst/>
          </a:prstGeom>
          <a:noFill/>
          <a:ln w="9525">
            <a:noFill/>
            <a:miter lim="800000"/>
            <a:headEnd/>
            <a:tailEnd/>
          </a:ln>
        </p:spPr>
        <p:txBody>
          <a:bodyPr vert="horz" wrap="square" lIns="89262" tIns="44631" rIns="89262" bIns="44631" numCol="1" anchor="t" anchorCtr="0" compatLnSpc="1">
            <a:prstTxWarp prst="textNoShape">
              <a:avLst/>
            </a:prstTxWarp>
          </a:bodyPr>
          <a:lstStyle/>
          <a:p>
            <a:r>
              <a:rPr lang="it-IT" sz="1376" b="1" dirty="0">
                <a:solidFill>
                  <a:srgbClr val="C00000"/>
                </a:solidFill>
                <a:latin typeface="Corbel" pitchFamily="34" charset="0"/>
              </a:rPr>
              <a:t>Perugia, 7/2/2019</a:t>
            </a:r>
          </a:p>
        </p:txBody>
      </p:sp>
      <p:sp>
        <p:nvSpPr>
          <p:cNvPr id="12" name="Rettangolo 11"/>
          <p:cNvSpPr/>
          <p:nvPr/>
        </p:nvSpPr>
        <p:spPr>
          <a:xfrm>
            <a:off x="2743046" y="6260314"/>
            <a:ext cx="4381593" cy="287771"/>
          </a:xfrm>
          <a:prstGeom prst="rect">
            <a:avLst/>
          </a:prstGeom>
        </p:spPr>
        <p:txBody>
          <a:bodyPr>
            <a:spAutoFit/>
          </a:bodyPr>
          <a:lstStyle/>
          <a:p>
            <a:r>
              <a:rPr lang="it-IT" sz="1270" b="1" dirty="0">
                <a:solidFill>
                  <a:schemeClr val="bg1"/>
                </a:solidFill>
                <a:latin typeface="Corbel" pitchFamily="34" charset="0"/>
              </a:rPr>
              <a:t>La </a:t>
            </a:r>
            <a:r>
              <a:rPr lang="it-IT" sz="1270" b="1" dirty="0">
                <a:solidFill>
                  <a:srgbClr val="FF0000"/>
                </a:solidFill>
                <a:latin typeface="Corbel" pitchFamily="34" charset="0"/>
              </a:rPr>
              <a:t>nuova varietà di nocciolo Tonda </a:t>
            </a:r>
            <a:r>
              <a:rPr lang="it-IT" sz="1270" b="1" dirty="0" err="1">
                <a:solidFill>
                  <a:srgbClr val="FF0000"/>
                </a:solidFill>
                <a:latin typeface="Corbel" pitchFamily="34" charset="0"/>
              </a:rPr>
              <a:t>Francescana®</a:t>
            </a:r>
            <a:endParaRPr lang="it-IT" sz="1270" dirty="0">
              <a:solidFill>
                <a:srgbClr val="FF0000"/>
              </a:solidFill>
            </a:endParaRPr>
          </a:p>
        </p:txBody>
      </p:sp>
      <p:sp>
        <p:nvSpPr>
          <p:cNvPr id="13" name="Sottotitolo 2"/>
          <p:cNvSpPr txBox="1">
            <a:spLocks/>
          </p:cNvSpPr>
          <p:nvPr/>
        </p:nvSpPr>
        <p:spPr bwMode="auto">
          <a:xfrm>
            <a:off x="7010605" y="6248140"/>
            <a:ext cx="1676541" cy="381373"/>
          </a:xfrm>
          <a:prstGeom prst="rect">
            <a:avLst/>
          </a:prstGeom>
          <a:noFill/>
          <a:ln w="9525">
            <a:noFill/>
            <a:miter lim="800000"/>
            <a:headEnd/>
            <a:tailEnd/>
          </a:ln>
        </p:spPr>
        <p:txBody>
          <a:bodyPr lIns="89262" tIns="44631" rIns="89262" bIns="44631"/>
          <a:lstStyle/>
          <a:p>
            <a:pPr algn="ctr">
              <a:spcBef>
                <a:spcPct val="20000"/>
              </a:spcBef>
              <a:buFont typeface="Arial" charset="0"/>
              <a:buNone/>
            </a:pPr>
            <a:r>
              <a:rPr lang="it-IT" sz="1376" b="1" dirty="0">
                <a:solidFill>
                  <a:srgbClr val="FF0000"/>
                </a:solidFill>
                <a:latin typeface="Corbel" pitchFamily="34" charset="0"/>
              </a:rPr>
              <a:t>Prof. </a:t>
            </a:r>
            <a:r>
              <a:rPr lang="it-IT" sz="1376" b="1" dirty="0" err="1">
                <a:solidFill>
                  <a:srgbClr val="FF0000"/>
                </a:solidFill>
                <a:latin typeface="Corbel" pitchFamily="34" charset="0"/>
              </a:rPr>
              <a:t>ssa</a:t>
            </a:r>
            <a:r>
              <a:rPr lang="it-IT" sz="1376" b="1" dirty="0">
                <a:solidFill>
                  <a:srgbClr val="FF0000"/>
                </a:solidFill>
                <a:latin typeface="Corbel" pitchFamily="34" charset="0"/>
              </a:rPr>
              <a:t> D. Farinelli</a:t>
            </a:r>
            <a:endParaRPr lang="it-IT" sz="1376" b="1" dirty="0">
              <a:solidFill>
                <a:srgbClr val="FF0000"/>
              </a:solidFill>
              <a:latin typeface="Corbel" pitchFamily="34" charset="0"/>
            </a:endParaRPr>
          </a:p>
        </p:txBody>
      </p:sp>
      <p:sp>
        <p:nvSpPr>
          <p:cNvPr id="14" name="CasellaDiTesto 13"/>
          <p:cNvSpPr txBox="1"/>
          <p:nvPr/>
        </p:nvSpPr>
        <p:spPr>
          <a:xfrm>
            <a:off x="837886" y="5486574"/>
            <a:ext cx="2914772" cy="678647"/>
          </a:xfrm>
          <a:prstGeom prst="rect">
            <a:avLst/>
          </a:prstGeom>
          <a:noFill/>
        </p:spPr>
        <p:txBody>
          <a:bodyPr wrap="none" rtlCol="0">
            <a:spAutoFit/>
          </a:bodyPr>
          <a:lstStyle/>
          <a:p>
            <a:r>
              <a:rPr lang="it-IT" sz="1905" dirty="0"/>
              <a:t>Al 4° anno dall’impianto</a:t>
            </a:r>
          </a:p>
          <a:p>
            <a:r>
              <a:rPr lang="it-IT" sz="1905" dirty="0"/>
              <a:t>in irriguo, su terreno sciolto</a:t>
            </a:r>
            <a:endParaRPr lang="it-IT" sz="1905" dirty="0"/>
          </a:p>
        </p:txBody>
      </p:sp>
      <p:sp>
        <p:nvSpPr>
          <p:cNvPr id="15" name="Freccia a destra 14"/>
          <p:cNvSpPr/>
          <p:nvPr/>
        </p:nvSpPr>
        <p:spPr>
          <a:xfrm>
            <a:off x="3447833" y="5498788"/>
            <a:ext cx="457238" cy="3048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905"/>
          </a:p>
        </p:txBody>
      </p:sp>
      <p:pic>
        <p:nvPicPr>
          <p:cNvPr id="16" name="Immagin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218" y="1618792"/>
            <a:ext cx="1020138" cy="2066212"/>
          </a:xfrm>
          <a:prstGeom prst="rect">
            <a:avLst/>
          </a:prstGeom>
        </p:spPr>
      </p:pic>
    </p:spTree>
    <p:extLst>
      <p:ext uri="{BB962C8B-B14F-4D97-AF65-F5344CB8AC3E}">
        <p14:creationId xmlns:p14="http://schemas.microsoft.com/office/powerpoint/2010/main" val="20191141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716238" y="1"/>
            <a:ext cx="2857423" cy="3809897"/>
          </a:xfrm>
          <a:prstGeom prst="rect">
            <a:avLst/>
          </a:prstGeom>
          <a:noFill/>
          <a:ln w="9525">
            <a:noFill/>
            <a:miter lim="800000"/>
            <a:headEnd/>
            <a:tailEnd/>
          </a:ln>
        </p:spPr>
      </p:pic>
      <p:sp>
        <p:nvSpPr>
          <p:cNvPr id="4" name="CasellaDiTesto 3"/>
          <p:cNvSpPr txBox="1"/>
          <p:nvPr/>
        </p:nvSpPr>
        <p:spPr>
          <a:xfrm>
            <a:off x="1676157" y="304537"/>
            <a:ext cx="1800493" cy="385490"/>
          </a:xfrm>
          <a:prstGeom prst="rect">
            <a:avLst/>
          </a:prstGeom>
          <a:noFill/>
        </p:spPr>
        <p:txBody>
          <a:bodyPr wrap="none" rtlCol="0">
            <a:spAutoFit/>
          </a:bodyPr>
          <a:lstStyle/>
          <a:p>
            <a:r>
              <a:rPr lang="it-IT" sz="1905" dirty="0">
                <a:solidFill>
                  <a:srgbClr val="002060"/>
                </a:solidFill>
                <a:latin typeface="Comic Sans MS" panose="030F0702030302020204" pitchFamily="66" charset="0"/>
              </a:rPr>
              <a:t>Tonda Romana</a:t>
            </a:r>
            <a:endParaRPr lang="it-IT" sz="1905" dirty="0">
              <a:solidFill>
                <a:srgbClr val="002060"/>
              </a:solidFill>
              <a:latin typeface="Comic Sans MS" panose="030F0702030302020204" pitchFamily="66" charset="0"/>
            </a:endParaRPr>
          </a:p>
        </p:txBody>
      </p:sp>
      <p:pic>
        <p:nvPicPr>
          <p:cNvPr id="1028" name="Picture 4"/>
          <p:cNvPicPr>
            <a:picLocks noChangeAspect="1" noChangeArrowheads="1"/>
          </p:cNvPicPr>
          <p:nvPr/>
        </p:nvPicPr>
        <p:blipFill>
          <a:blip r:embed="rId3" cstate="print"/>
          <a:srcRect/>
          <a:stretch>
            <a:fillRect/>
          </a:stretch>
        </p:blipFill>
        <p:spPr bwMode="auto">
          <a:xfrm>
            <a:off x="5905930" y="1"/>
            <a:ext cx="2857423" cy="3809897"/>
          </a:xfrm>
          <a:prstGeom prst="rect">
            <a:avLst/>
          </a:prstGeom>
          <a:noFill/>
          <a:ln w="9525">
            <a:noFill/>
            <a:miter lim="800000"/>
            <a:headEnd/>
            <a:tailEnd/>
          </a:ln>
        </p:spPr>
      </p:pic>
      <p:sp>
        <p:nvSpPr>
          <p:cNvPr id="6" name="CasellaDiTesto 5"/>
          <p:cNvSpPr txBox="1"/>
          <p:nvPr/>
        </p:nvSpPr>
        <p:spPr>
          <a:xfrm>
            <a:off x="6217553" y="82370"/>
            <a:ext cx="1758815" cy="385490"/>
          </a:xfrm>
          <a:prstGeom prst="rect">
            <a:avLst/>
          </a:prstGeom>
          <a:noFill/>
        </p:spPr>
        <p:txBody>
          <a:bodyPr wrap="none" rtlCol="0">
            <a:spAutoFit/>
          </a:bodyPr>
          <a:lstStyle/>
          <a:p>
            <a:r>
              <a:rPr lang="it-IT" sz="1905" dirty="0">
                <a:solidFill>
                  <a:srgbClr val="002060"/>
                </a:solidFill>
                <a:latin typeface="Comic Sans MS" panose="030F0702030302020204" pitchFamily="66" charset="0"/>
              </a:rPr>
              <a:t>Tonda </a:t>
            </a:r>
            <a:r>
              <a:rPr lang="it-IT" sz="1905" dirty="0" err="1">
                <a:solidFill>
                  <a:srgbClr val="002060"/>
                </a:solidFill>
                <a:latin typeface="Comic Sans MS" panose="030F0702030302020204" pitchFamily="66" charset="0"/>
              </a:rPr>
              <a:t>Giffoni</a:t>
            </a:r>
            <a:endParaRPr lang="it-IT" sz="1905" dirty="0">
              <a:solidFill>
                <a:srgbClr val="002060"/>
              </a:solidFill>
              <a:latin typeface="Comic Sans MS" panose="030F0702030302020204" pitchFamily="66" charset="0"/>
            </a:endParaRPr>
          </a:p>
        </p:txBody>
      </p:sp>
      <p:sp>
        <p:nvSpPr>
          <p:cNvPr id="7" name="CasellaDiTesto 6"/>
          <p:cNvSpPr txBox="1"/>
          <p:nvPr/>
        </p:nvSpPr>
        <p:spPr>
          <a:xfrm>
            <a:off x="4495793" y="609363"/>
            <a:ext cx="311304" cy="385490"/>
          </a:xfrm>
          <a:prstGeom prst="rect">
            <a:avLst/>
          </a:prstGeom>
          <a:noFill/>
        </p:spPr>
        <p:txBody>
          <a:bodyPr wrap="none" rtlCol="0">
            <a:spAutoFit/>
          </a:bodyPr>
          <a:lstStyle/>
          <a:p>
            <a:r>
              <a:rPr lang="it-IT" sz="1905" dirty="0"/>
              <a:t>X</a:t>
            </a:r>
            <a:endParaRPr lang="it-IT" sz="1905" dirty="0"/>
          </a:p>
        </p:txBody>
      </p:sp>
      <p:sp>
        <p:nvSpPr>
          <p:cNvPr id="8" name="CasellaDiTesto 7"/>
          <p:cNvSpPr txBox="1"/>
          <p:nvPr/>
        </p:nvSpPr>
        <p:spPr>
          <a:xfrm>
            <a:off x="3673765" y="2054578"/>
            <a:ext cx="2220332" cy="678647"/>
          </a:xfrm>
          <a:prstGeom prst="rect">
            <a:avLst/>
          </a:prstGeom>
          <a:noFill/>
        </p:spPr>
        <p:txBody>
          <a:bodyPr wrap="square" rtlCol="0">
            <a:spAutoFit/>
          </a:bodyPr>
          <a:lstStyle/>
          <a:p>
            <a:r>
              <a:rPr lang="it-IT" sz="1905" dirty="0">
                <a:solidFill>
                  <a:srgbClr val="002060"/>
                </a:solidFill>
                <a:latin typeface="Comic Sans MS" panose="030F0702030302020204" pitchFamily="66" charset="0"/>
              </a:rPr>
              <a:t>Tonda Francescana ®</a:t>
            </a:r>
            <a:endParaRPr lang="it-IT" sz="1905" dirty="0">
              <a:solidFill>
                <a:srgbClr val="002060"/>
              </a:solidFill>
              <a:latin typeface="Comic Sans MS" panose="030F0702030302020204" pitchFamily="66" charset="0"/>
            </a:endParaRPr>
          </a:p>
        </p:txBody>
      </p:sp>
      <p:sp>
        <p:nvSpPr>
          <p:cNvPr id="9" name="Sottotitolo 2"/>
          <p:cNvSpPr txBox="1">
            <a:spLocks/>
          </p:cNvSpPr>
          <p:nvPr/>
        </p:nvSpPr>
        <p:spPr bwMode="auto">
          <a:xfrm>
            <a:off x="1047657" y="6248140"/>
            <a:ext cx="2305041" cy="381373"/>
          </a:xfrm>
          <a:prstGeom prst="rect">
            <a:avLst/>
          </a:prstGeom>
          <a:noFill/>
          <a:ln w="9525">
            <a:noFill/>
            <a:miter lim="800000"/>
            <a:headEnd/>
            <a:tailEnd/>
          </a:ln>
        </p:spPr>
        <p:txBody>
          <a:bodyPr vert="horz" wrap="square" lIns="89262" tIns="44631" rIns="89262" bIns="44631" numCol="1" anchor="t" anchorCtr="0" compatLnSpc="1">
            <a:prstTxWarp prst="textNoShape">
              <a:avLst/>
            </a:prstTxWarp>
          </a:bodyPr>
          <a:lstStyle/>
          <a:p>
            <a:r>
              <a:rPr lang="it-IT" sz="1376" b="1" dirty="0">
                <a:solidFill>
                  <a:srgbClr val="FF0000"/>
                </a:solidFill>
                <a:latin typeface="Corbel" pitchFamily="34" charset="0"/>
              </a:rPr>
              <a:t>Perugia, 7/2/2019</a:t>
            </a:r>
          </a:p>
        </p:txBody>
      </p:sp>
      <p:sp>
        <p:nvSpPr>
          <p:cNvPr id="10" name="Rettangolo 9"/>
          <p:cNvSpPr/>
          <p:nvPr/>
        </p:nvSpPr>
        <p:spPr>
          <a:xfrm>
            <a:off x="2743046" y="6260314"/>
            <a:ext cx="4381593" cy="287771"/>
          </a:xfrm>
          <a:prstGeom prst="rect">
            <a:avLst/>
          </a:prstGeom>
        </p:spPr>
        <p:txBody>
          <a:bodyPr>
            <a:spAutoFit/>
          </a:bodyPr>
          <a:lstStyle/>
          <a:p>
            <a:r>
              <a:rPr lang="it-IT" sz="1270" b="1" dirty="0">
                <a:solidFill>
                  <a:schemeClr val="bg1"/>
                </a:solidFill>
                <a:latin typeface="Corbel" pitchFamily="34" charset="0"/>
              </a:rPr>
              <a:t>La nuova varietà di nocciolo Tonda </a:t>
            </a:r>
            <a:r>
              <a:rPr lang="it-IT" sz="1270" b="1" dirty="0" err="1">
                <a:solidFill>
                  <a:schemeClr val="bg1"/>
                </a:solidFill>
                <a:latin typeface="Corbel" pitchFamily="34" charset="0"/>
              </a:rPr>
              <a:t>Francescana®</a:t>
            </a:r>
            <a:endParaRPr lang="it-IT" sz="1270" dirty="0">
              <a:solidFill>
                <a:schemeClr val="bg1"/>
              </a:solidFill>
            </a:endParaRPr>
          </a:p>
        </p:txBody>
      </p:sp>
      <p:sp>
        <p:nvSpPr>
          <p:cNvPr id="11" name="Sottotitolo 2"/>
          <p:cNvSpPr txBox="1">
            <a:spLocks/>
          </p:cNvSpPr>
          <p:nvPr/>
        </p:nvSpPr>
        <p:spPr bwMode="auto">
          <a:xfrm>
            <a:off x="7010605" y="6248140"/>
            <a:ext cx="1676541" cy="381373"/>
          </a:xfrm>
          <a:prstGeom prst="rect">
            <a:avLst/>
          </a:prstGeom>
          <a:noFill/>
          <a:ln w="9525">
            <a:noFill/>
            <a:miter lim="800000"/>
            <a:headEnd/>
            <a:tailEnd/>
          </a:ln>
        </p:spPr>
        <p:txBody>
          <a:bodyPr lIns="89262" tIns="44631" rIns="89262" bIns="44631"/>
          <a:lstStyle/>
          <a:p>
            <a:pPr algn="ctr">
              <a:spcBef>
                <a:spcPct val="20000"/>
              </a:spcBef>
              <a:buFont typeface="Arial" charset="0"/>
              <a:buNone/>
            </a:pPr>
            <a:r>
              <a:rPr lang="it-IT" sz="1376" b="1" dirty="0">
                <a:solidFill>
                  <a:srgbClr val="FF0000"/>
                </a:solidFill>
                <a:latin typeface="Corbel" pitchFamily="34" charset="0"/>
              </a:rPr>
              <a:t>Prof. </a:t>
            </a:r>
            <a:r>
              <a:rPr lang="it-IT" sz="1376" b="1" dirty="0" err="1">
                <a:solidFill>
                  <a:srgbClr val="FF0000"/>
                </a:solidFill>
                <a:latin typeface="Corbel" pitchFamily="34" charset="0"/>
              </a:rPr>
              <a:t>ssa</a:t>
            </a:r>
            <a:r>
              <a:rPr lang="it-IT" sz="1376" b="1" dirty="0">
                <a:solidFill>
                  <a:srgbClr val="FF0000"/>
                </a:solidFill>
                <a:latin typeface="Corbel" pitchFamily="34" charset="0"/>
              </a:rPr>
              <a:t> D. Farinelli</a:t>
            </a:r>
            <a:endParaRPr lang="it-IT" sz="1376" b="1" dirty="0">
              <a:solidFill>
                <a:srgbClr val="FF0000"/>
              </a:solidFill>
              <a:latin typeface="Corbel" pitchFamily="34" charset="0"/>
            </a:endParaRPr>
          </a:p>
        </p:txBody>
      </p:sp>
      <p:sp>
        <p:nvSpPr>
          <p:cNvPr id="12" name="CasellaDiTesto 11"/>
          <p:cNvSpPr txBox="1"/>
          <p:nvPr/>
        </p:nvSpPr>
        <p:spPr>
          <a:xfrm>
            <a:off x="1536303" y="3886238"/>
            <a:ext cx="319318" cy="385490"/>
          </a:xfrm>
          <a:prstGeom prst="rect">
            <a:avLst/>
          </a:prstGeom>
          <a:noFill/>
        </p:spPr>
        <p:txBody>
          <a:bodyPr wrap="none" rtlCol="0">
            <a:spAutoFit/>
          </a:bodyPr>
          <a:lstStyle/>
          <a:p>
            <a:r>
              <a:rPr lang="it-IT" sz="1905" dirty="0"/>
              <a:t>♀</a:t>
            </a:r>
            <a:endParaRPr lang="it-IT" sz="1905" dirty="0"/>
          </a:p>
        </p:txBody>
      </p:sp>
      <p:sp>
        <p:nvSpPr>
          <p:cNvPr id="13" name="Rettangolo 12"/>
          <p:cNvSpPr/>
          <p:nvPr/>
        </p:nvSpPr>
        <p:spPr>
          <a:xfrm>
            <a:off x="4387764" y="3241712"/>
            <a:ext cx="354584" cy="385490"/>
          </a:xfrm>
          <a:prstGeom prst="rect">
            <a:avLst/>
          </a:prstGeom>
        </p:spPr>
        <p:txBody>
          <a:bodyPr wrap="none">
            <a:spAutoFit/>
          </a:bodyPr>
          <a:lstStyle/>
          <a:p>
            <a:r>
              <a:rPr lang="it-IT" sz="1905" dirty="0"/>
              <a:t>♂</a:t>
            </a:r>
            <a:endParaRPr lang="it-IT" sz="1905" dirty="0"/>
          </a:p>
        </p:txBody>
      </p:sp>
      <p:sp>
        <p:nvSpPr>
          <p:cNvPr id="14" name="CasellaDiTesto 13"/>
          <p:cNvSpPr txBox="1"/>
          <p:nvPr/>
        </p:nvSpPr>
        <p:spPr>
          <a:xfrm>
            <a:off x="7327991" y="3810032"/>
            <a:ext cx="354584" cy="385490"/>
          </a:xfrm>
          <a:prstGeom prst="rect">
            <a:avLst/>
          </a:prstGeom>
          <a:noFill/>
        </p:spPr>
        <p:txBody>
          <a:bodyPr wrap="none" rtlCol="0">
            <a:spAutoFit/>
          </a:bodyPr>
          <a:lstStyle/>
          <a:p>
            <a:r>
              <a:rPr lang="it-IT" sz="1905" dirty="0"/>
              <a:t>♂</a:t>
            </a:r>
            <a:endParaRPr lang="it-IT" sz="1905" dirty="0"/>
          </a:p>
        </p:txBody>
      </p:sp>
      <p:pic>
        <p:nvPicPr>
          <p:cNvPr id="1026" name="Picture 2"/>
          <p:cNvPicPr>
            <a:picLocks noChangeAspect="1" noChangeArrowheads="1"/>
          </p:cNvPicPr>
          <p:nvPr/>
        </p:nvPicPr>
        <p:blipFill>
          <a:blip r:embed="rId4" cstate="print"/>
          <a:srcRect t="5997" b="14994"/>
          <a:stretch>
            <a:fillRect/>
          </a:stretch>
        </p:blipFill>
        <p:spPr bwMode="auto">
          <a:xfrm>
            <a:off x="2843150" y="2666439"/>
            <a:ext cx="3616589" cy="3809897"/>
          </a:xfrm>
          <a:prstGeom prst="rect">
            <a:avLst/>
          </a:prstGeom>
          <a:noFill/>
          <a:ln w="9525">
            <a:noFill/>
            <a:miter lim="800000"/>
            <a:headEnd/>
            <a:tailEnd/>
          </a:ln>
        </p:spPr>
      </p:pic>
      <p:sp>
        <p:nvSpPr>
          <p:cNvPr id="15" name="CasellaDiTesto 14"/>
          <p:cNvSpPr txBox="1"/>
          <p:nvPr/>
        </p:nvSpPr>
        <p:spPr>
          <a:xfrm>
            <a:off x="4091093" y="228331"/>
            <a:ext cx="967829" cy="385490"/>
          </a:xfrm>
          <a:prstGeom prst="rect">
            <a:avLst/>
          </a:prstGeom>
          <a:noFill/>
        </p:spPr>
        <p:txBody>
          <a:bodyPr wrap="none" rtlCol="0">
            <a:spAutoFit/>
          </a:bodyPr>
          <a:lstStyle/>
          <a:p>
            <a:r>
              <a:rPr lang="it-IT" sz="1905" dirty="0"/>
              <a:t>incrocio</a:t>
            </a:r>
            <a:endParaRPr lang="it-IT" sz="1905" dirty="0"/>
          </a:p>
        </p:txBody>
      </p:sp>
      <p:pic>
        <p:nvPicPr>
          <p:cNvPr id="16" name="Immagin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9681" y="4181928"/>
            <a:ext cx="1020138" cy="2066212"/>
          </a:xfrm>
          <a:prstGeom prst="rect">
            <a:avLst/>
          </a:prstGeom>
        </p:spPr>
      </p:pic>
    </p:spTree>
    <p:extLst>
      <p:ext uri="{BB962C8B-B14F-4D97-AF65-F5344CB8AC3E}">
        <p14:creationId xmlns:p14="http://schemas.microsoft.com/office/powerpoint/2010/main" val="19859656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456854" y="380743"/>
            <a:ext cx="4286134" cy="5714846"/>
          </a:xfrm>
          <a:prstGeom prst="rect">
            <a:avLst/>
          </a:prstGeom>
          <a:noFill/>
          <a:ln w="9525">
            <a:noFill/>
            <a:miter lim="800000"/>
            <a:headEnd/>
            <a:tailEnd/>
          </a:ln>
        </p:spPr>
      </p:pic>
      <p:pic>
        <p:nvPicPr>
          <p:cNvPr id="7171" name="Picture 3"/>
          <p:cNvPicPr>
            <a:picLocks noChangeAspect="1" noChangeArrowheads="1"/>
          </p:cNvPicPr>
          <p:nvPr/>
        </p:nvPicPr>
        <p:blipFill>
          <a:blip r:embed="rId3" cstate="print"/>
          <a:srcRect l="22499" t="9329" r="25495"/>
          <a:stretch>
            <a:fillRect/>
          </a:stretch>
        </p:blipFill>
        <p:spPr bwMode="auto">
          <a:xfrm>
            <a:off x="4800619" y="380744"/>
            <a:ext cx="3962733" cy="5181690"/>
          </a:xfrm>
          <a:prstGeom prst="rect">
            <a:avLst/>
          </a:prstGeom>
          <a:noFill/>
          <a:ln w="9525">
            <a:noFill/>
            <a:miter lim="800000"/>
            <a:headEnd/>
            <a:tailEnd/>
          </a:ln>
        </p:spPr>
      </p:pic>
      <p:sp>
        <p:nvSpPr>
          <p:cNvPr id="7" name="CasellaDiTesto 6"/>
          <p:cNvSpPr txBox="1"/>
          <p:nvPr/>
        </p:nvSpPr>
        <p:spPr>
          <a:xfrm>
            <a:off x="1371331" y="5791399"/>
            <a:ext cx="2458943" cy="385490"/>
          </a:xfrm>
          <a:prstGeom prst="rect">
            <a:avLst/>
          </a:prstGeom>
          <a:noFill/>
        </p:spPr>
        <p:txBody>
          <a:bodyPr wrap="none" rtlCol="0">
            <a:spAutoFit/>
          </a:bodyPr>
          <a:lstStyle/>
          <a:p>
            <a:r>
              <a:rPr lang="it-IT" sz="1905" dirty="0"/>
              <a:t>Tonda di </a:t>
            </a:r>
            <a:r>
              <a:rPr lang="it-IT" sz="1905" dirty="0" err="1"/>
              <a:t>Giffoni</a:t>
            </a:r>
            <a:r>
              <a:rPr lang="it-IT" sz="1905" dirty="0"/>
              <a:t> 4 anni </a:t>
            </a:r>
            <a:endParaRPr lang="it-IT" sz="1905" dirty="0"/>
          </a:p>
        </p:txBody>
      </p:sp>
      <p:sp>
        <p:nvSpPr>
          <p:cNvPr id="8" name="CasellaDiTesto 7"/>
          <p:cNvSpPr txBox="1"/>
          <p:nvPr/>
        </p:nvSpPr>
        <p:spPr>
          <a:xfrm>
            <a:off x="4920168" y="5638986"/>
            <a:ext cx="2844112" cy="678647"/>
          </a:xfrm>
          <a:prstGeom prst="rect">
            <a:avLst/>
          </a:prstGeom>
          <a:noFill/>
        </p:spPr>
        <p:txBody>
          <a:bodyPr wrap="none" rtlCol="0">
            <a:spAutoFit/>
          </a:bodyPr>
          <a:lstStyle/>
          <a:p>
            <a:r>
              <a:rPr lang="it-IT" sz="1905" dirty="0"/>
              <a:t>Tonda Francescana® 4 </a:t>
            </a:r>
            <a:r>
              <a:rPr lang="it-IT" sz="1905" dirty="0" smtClean="0"/>
              <a:t>anni</a:t>
            </a:r>
          </a:p>
          <a:p>
            <a:r>
              <a:rPr lang="it-IT" sz="1905" dirty="0" err="1" smtClean="0"/>
              <a:t>autoradicata</a:t>
            </a:r>
            <a:r>
              <a:rPr lang="it-IT" sz="1905" dirty="0" smtClean="0"/>
              <a:t> </a:t>
            </a:r>
            <a:endParaRPr lang="it-IT" sz="1905" dirty="0"/>
          </a:p>
        </p:txBody>
      </p:sp>
      <p:sp>
        <p:nvSpPr>
          <p:cNvPr id="9" name="Sottotitolo 2"/>
          <p:cNvSpPr txBox="1">
            <a:spLocks/>
          </p:cNvSpPr>
          <p:nvPr/>
        </p:nvSpPr>
        <p:spPr bwMode="auto">
          <a:xfrm>
            <a:off x="7010605" y="5333819"/>
            <a:ext cx="1676541" cy="381373"/>
          </a:xfrm>
          <a:prstGeom prst="rect">
            <a:avLst/>
          </a:prstGeom>
          <a:noFill/>
          <a:ln w="9525">
            <a:noFill/>
            <a:miter lim="800000"/>
            <a:headEnd/>
            <a:tailEnd/>
          </a:ln>
        </p:spPr>
        <p:txBody>
          <a:bodyPr lIns="89262" tIns="44631" rIns="89262" bIns="44631"/>
          <a:lstStyle/>
          <a:p>
            <a:pPr algn="ctr">
              <a:spcBef>
                <a:spcPct val="20000"/>
              </a:spcBef>
              <a:buFont typeface="Arial" charset="0"/>
              <a:buNone/>
            </a:pPr>
            <a:r>
              <a:rPr lang="it-IT" sz="1376" b="1" dirty="0">
                <a:solidFill>
                  <a:srgbClr val="FF0000"/>
                </a:solidFill>
                <a:latin typeface="Corbel" pitchFamily="34" charset="0"/>
              </a:rPr>
              <a:t>Fonte: Farinelli</a:t>
            </a:r>
            <a:endParaRPr lang="it-IT" sz="1376" b="1" dirty="0">
              <a:solidFill>
                <a:srgbClr val="FF0000"/>
              </a:solidFill>
              <a:latin typeface="Corbel" pitchFamily="34" charset="0"/>
            </a:endParaRPr>
          </a:p>
        </p:txBody>
      </p:sp>
      <p:sp>
        <p:nvSpPr>
          <p:cNvPr id="10" name="Sottotitolo 2"/>
          <p:cNvSpPr txBox="1">
            <a:spLocks/>
          </p:cNvSpPr>
          <p:nvPr/>
        </p:nvSpPr>
        <p:spPr bwMode="auto">
          <a:xfrm>
            <a:off x="3047872" y="5410026"/>
            <a:ext cx="1676541" cy="381373"/>
          </a:xfrm>
          <a:prstGeom prst="rect">
            <a:avLst/>
          </a:prstGeom>
          <a:noFill/>
          <a:ln w="9525">
            <a:noFill/>
            <a:miter lim="800000"/>
            <a:headEnd/>
            <a:tailEnd/>
          </a:ln>
        </p:spPr>
        <p:txBody>
          <a:bodyPr lIns="89262" tIns="44631" rIns="89262" bIns="44631"/>
          <a:lstStyle/>
          <a:p>
            <a:pPr algn="ctr">
              <a:spcBef>
                <a:spcPct val="20000"/>
              </a:spcBef>
              <a:buFont typeface="Arial" charset="0"/>
              <a:buNone/>
            </a:pPr>
            <a:r>
              <a:rPr lang="it-IT" sz="1376" b="1" dirty="0">
                <a:solidFill>
                  <a:srgbClr val="FF0000"/>
                </a:solidFill>
                <a:latin typeface="Corbel" pitchFamily="34" charset="0"/>
              </a:rPr>
              <a:t>Fonte: Farinelli</a:t>
            </a:r>
            <a:endParaRPr lang="it-IT" sz="1376" b="1" dirty="0">
              <a:solidFill>
                <a:srgbClr val="FF0000"/>
              </a:solidFill>
              <a:latin typeface="Corbel" pitchFamily="34" charset="0"/>
            </a:endParaRPr>
          </a:p>
        </p:txBody>
      </p:sp>
      <p:sp>
        <p:nvSpPr>
          <p:cNvPr id="11" name="Sottotitolo 2"/>
          <p:cNvSpPr txBox="1">
            <a:spLocks/>
          </p:cNvSpPr>
          <p:nvPr/>
        </p:nvSpPr>
        <p:spPr bwMode="auto">
          <a:xfrm>
            <a:off x="1047657" y="6248140"/>
            <a:ext cx="2305041" cy="381373"/>
          </a:xfrm>
          <a:prstGeom prst="rect">
            <a:avLst/>
          </a:prstGeom>
          <a:noFill/>
          <a:ln w="9525">
            <a:noFill/>
            <a:miter lim="800000"/>
            <a:headEnd/>
            <a:tailEnd/>
          </a:ln>
        </p:spPr>
        <p:txBody>
          <a:bodyPr vert="horz" wrap="square" lIns="89262" tIns="44631" rIns="89262" bIns="44631" numCol="1" anchor="t" anchorCtr="0" compatLnSpc="1">
            <a:prstTxWarp prst="textNoShape">
              <a:avLst/>
            </a:prstTxWarp>
          </a:bodyPr>
          <a:lstStyle/>
          <a:p>
            <a:r>
              <a:rPr lang="it-IT" sz="1376" b="1" dirty="0">
                <a:solidFill>
                  <a:schemeClr val="bg1"/>
                </a:solidFill>
                <a:latin typeface="Corbel" pitchFamily="34" charset="0"/>
              </a:rPr>
              <a:t>Perugia, 7/2/2019</a:t>
            </a:r>
          </a:p>
        </p:txBody>
      </p:sp>
      <p:sp>
        <p:nvSpPr>
          <p:cNvPr id="12" name="Rettangolo 11"/>
          <p:cNvSpPr/>
          <p:nvPr/>
        </p:nvSpPr>
        <p:spPr>
          <a:xfrm>
            <a:off x="456854" y="6260314"/>
            <a:ext cx="3990968" cy="287771"/>
          </a:xfrm>
          <a:prstGeom prst="rect">
            <a:avLst/>
          </a:prstGeom>
        </p:spPr>
        <p:txBody>
          <a:bodyPr wrap="square">
            <a:spAutoFit/>
          </a:bodyPr>
          <a:lstStyle/>
          <a:p>
            <a:r>
              <a:rPr lang="it-IT" sz="1270" b="1" dirty="0">
                <a:solidFill>
                  <a:srgbClr val="FF0000"/>
                </a:solidFill>
                <a:latin typeface="Corbel" pitchFamily="34" charset="0"/>
              </a:rPr>
              <a:t>La nuova varietà di nocciolo Tonda </a:t>
            </a:r>
            <a:r>
              <a:rPr lang="it-IT" sz="1270" b="1" dirty="0" err="1">
                <a:solidFill>
                  <a:srgbClr val="FF0000"/>
                </a:solidFill>
                <a:latin typeface="Corbel" pitchFamily="34" charset="0"/>
              </a:rPr>
              <a:t>Francescana®</a:t>
            </a:r>
            <a:endParaRPr lang="it-IT" sz="1270" dirty="0">
              <a:solidFill>
                <a:srgbClr val="FF0000"/>
              </a:solidFill>
            </a:endParaRPr>
          </a:p>
        </p:txBody>
      </p:sp>
      <p:sp>
        <p:nvSpPr>
          <p:cNvPr id="13" name="Sottotitolo 2"/>
          <p:cNvSpPr txBox="1">
            <a:spLocks/>
          </p:cNvSpPr>
          <p:nvPr/>
        </p:nvSpPr>
        <p:spPr bwMode="auto">
          <a:xfrm>
            <a:off x="7010605" y="6248140"/>
            <a:ext cx="1676541" cy="381373"/>
          </a:xfrm>
          <a:prstGeom prst="rect">
            <a:avLst/>
          </a:prstGeom>
          <a:noFill/>
          <a:ln w="9525">
            <a:noFill/>
            <a:miter lim="800000"/>
            <a:headEnd/>
            <a:tailEnd/>
          </a:ln>
        </p:spPr>
        <p:txBody>
          <a:bodyPr lIns="89262" tIns="44631" rIns="89262" bIns="44631"/>
          <a:lstStyle/>
          <a:p>
            <a:pPr algn="ctr">
              <a:spcBef>
                <a:spcPct val="20000"/>
              </a:spcBef>
              <a:buFont typeface="Arial" charset="0"/>
              <a:buNone/>
            </a:pPr>
            <a:r>
              <a:rPr lang="it-IT" sz="1376" b="1" dirty="0">
                <a:solidFill>
                  <a:srgbClr val="FF0000"/>
                </a:solidFill>
                <a:latin typeface="Corbel" pitchFamily="34" charset="0"/>
              </a:rPr>
              <a:t>Prof. </a:t>
            </a:r>
            <a:r>
              <a:rPr lang="it-IT" sz="1376" b="1" dirty="0" err="1">
                <a:solidFill>
                  <a:srgbClr val="FF0000"/>
                </a:solidFill>
                <a:latin typeface="Corbel" pitchFamily="34" charset="0"/>
              </a:rPr>
              <a:t>ssa</a:t>
            </a:r>
            <a:r>
              <a:rPr lang="it-IT" sz="1376" b="1" dirty="0">
                <a:solidFill>
                  <a:srgbClr val="FF0000"/>
                </a:solidFill>
                <a:latin typeface="Corbel" pitchFamily="34" charset="0"/>
              </a:rPr>
              <a:t> D. Farinelli</a:t>
            </a:r>
            <a:endParaRPr lang="it-IT" sz="1376" b="1" dirty="0">
              <a:solidFill>
                <a:srgbClr val="FF0000"/>
              </a:solidFill>
              <a:latin typeface="Corbel" pitchFamily="34" charset="0"/>
            </a:endParaRPr>
          </a:p>
        </p:txBody>
      </p:sp>
    </p:spTree>
    <p:extLst>
      <p:ext uri="{BB962C8B-B14F-4D97-AF65-F5344CB8AC3E}">
        <p14:creationId xmlns:p14="http://schemas.microsoft.com/office/powerpoint/2010/main" val="9076058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srcRect/>
          <a:stretch>
            <a:fillRect/>
          </a:stretch>
        </p:blipFill>
        <p:spPr bwMode="auto">
          <a:xfrm>
            <a:off x="3809936" y="-11050"/>
            <a:ext cx="5086213" cy="6781617"/>
          </a:xfrm>
          <a:prstGeom prst="rect">
            <a:avLst/>
          </a:prstGeom>
          <a:noFill/>
          <a:ln w="9525">
            <a:noFill/>
            <a:miter lim="800000"/>
            <a:headEnd/>
            <a:tailEnd/>
          </a:ln>
        </p:spPr>
      </p:pic>
      <p:sp>
        <p:nvSpPr>
          <p:cNvPr id="6" name="CasellaDiTesto 5"/>
          <p:cNvSpPr txBox="1"/>
          <p:nvPr/>
        </p:nvSpPr>
        <p:spPr>
          <a:xfrm>
            <a:off x="878365" y="4208461"/>
            <a:ext cx="2702953" cy="678647"/>
          </a:xfrm>
          <a:prstGeom prst="rect">
            <a:avLst/>
          </a:prstGeom>
          <a:noFill/>
        </p:spPr>
        <p:txBody>
          <a:bodyPr wrap="square" rtlCol="0">
            <a:spAutoFit/>
          </a:bodyPr>
          <a:lstStyle/>
          <a:p>
            <a:r>
              <a:rPr lang="it-IT" sz="1905" dirty="0">
                <a:solidFill>
                  <a:srgbClr val="002060"/>
                </a:solidFill>
                <a:latin typeface="Comic Sans MS" panose="030F0702030302020204" pitchFamily="66" charset="0"/>
              </a:rPr>
              <a:t>Tonda </a:t>
            </a:r>
            <a:r>
              <a:rPr lang="it-IT" sz="1905" dirty="0" err="1">
                <a:solidFill>
                  <a:srgbClr val="002060"/>
                </a:solidFill>
                <a:latin typeface="Comic Sans MS" panose="030F0702030302020204" pitchFamily="66" charset="0"/>
              </a:rPr>
              <a:t>Francescana®</a:t>
            </a:r>
            <a:r>
              <a:rPr lang="it-IT" sz="1905" dirty="0">
                <a:solidFill>
                  <a:srgbClr val="002060"/>
                </a:solidFill>
                <a:latin typeface="Comic Sans MS" panose="030F0702030302020204" pitchFamily="66" charset="0"/>
              </a:rPr>
              <a:t> 4 anni </a:t>
            </a:r>
            <a:endParaRPr lang="it-IT" sz="1905" dirty="0">
              <a:solidFill>
                <a:srgbClr val="002060"/>
              </a:solidFill>
              <a:latin typeface="Comic Sans MS" panose="030F0702030302020204" pitchFamily="66" charset="0"/>
            </a:endParaRPr>
          </a:p>
        </p:txBody>
      </p:sp>
      <p:sp>
        <p:nvSpPr>
          <p:cNvPr id="7" name="Sottotitolo 2"/>
          <p:cNvSpPr txBox="1">
            <a:spLocks/>
          </p:cNvSpPr>
          <p:nvPr/>
        </p:nvSpPr>
        <p:spPr bwMode="auto">
          <a:xfrm>
            <a:off x="6781986" y="5785339"/>
            <a:ext cx="1676541" cy="381373"/>
          </a:xfrm>
          <a:prstGeom prst="rect">
            <a:avLst/>
          </a:prstGeom>
          <a:noFill/>
          <a:ln w="9525">
            <a:noFill/>
            <a:miter lim="800000"/>
            <a:headEnd/>
            <a:tailEnd/>
          </a:ln>
        </p:spPr>
        <p:txBody>
          <a:bodyPr lIns="89262" tIns="44631" rIns="89262" bIns="44631"/>
          <a:lstStyle/>
          <a:p>
            <a:pPr algn="ctr">
              <a:spcBef>
                <a:spcPct val="20000"/>
              </a:spcBef>
              <a:buFont typeface="Arial" charset="0"/>
              <a:buNone/>
            </a:pPr>
            <a:r>
              <a:rPr lang="it-IT" sz="1376" b="1" dirty="0">
                <a:solidFill>
                  <a:srgbClr val="002060"/>
                </a:solidFill>
                <a:latin typeface="Corbel" pitchFamily="34" charset="0"/>
              </a:rPr>
              <a:t>Fonte: Farinelli</a:t>
            </a:r>
            <a:endParaRPr lang="it-IT" sz="1376" b="1" dirty="0">
              <a:solidFill>
                <a:srgbClr val="002060"/>
              </a:solidFill>
              <a:latin typeface="Corbel" pitchFamily="34" charset="0"/>
            </a:endParaRPr>
          </a:p>
        </p:txBody>
      </p:sp>
      <p:sp>
        <p:nvSpPr>
          <p:cNvPr id="8" name="Sottotitolo 2"/>
          <p:cNvSpPr txBox="1">
            <a:spLocks/>
          </p:cNvSpPr>
          <p:nvPr/>
        </p:nvSpPr>
        <p:spPr bwMode="auto">
          <a:xfrm>
            <a:off x="1047657" y="6248140"/>
            <a:ext cx="2305041" cy="381373"/>
          </a:xfrm>
          <a:prstGeom prst="rect">
            <a:avLst/>
          </a:prstGeom>
          <a:noFill/>
          <a:ln w="9525">
            <a:noFill/>
            <a:miter lim="800000"/>
            <a:headEnd/>
            <a:tailEnd/>
          </a:ln>
        </p:spPr>
        <p:txBody>
          <a:bodyPr vert="horz" wrap="square" lIns="89262" tIns="44631" rIns="89262" bIns="44631" numCol="1" anchor="t" anchorCtr="0" compatLnSpc="1">
            <a:prstTxWarp prst="textNoShape">
              <a:avLst/>
            </a:prstTxWarp>
          </a:bodyPr>
          <a:lstStyle/>
          <a:p>
            <a:r>
              <a:rPr lang="it-IT" sz="1376" b="1" dirty="0">
                <a:solidFill>
                  <a:schemeClr val="bg1"/>
                </a:solidFill>
                <a:latin typeface="Corbel" pitchFamily="34" charset="0"/>
              </a:rPr>
              <a:t>Perugia, 7/2/2019</a:t>
            </a:r>
          </a:p>
        </p:txBody>
      </p:sp>
      <p:sp>
        <p:nvSpPr>
          <p:cNvPr id="9" name="Rettangolo 8"/>
          <p:cNvSpPr/>
          <p:nvPr/>
        </p:nvSpPr>
        <p:spPr>
          <a:xfrm>
            <a:off x="2743046" y="6260314"/>
            <a:ext cx="4381593" cy="287771"/>
          </a:xfrm>
          <a:prstGeom prst="rect">
            <a:avLst/>
          </a:prstGeom>
        </p:spPr>
        <p:txBody>
          <a:bodyPr>
            <a:spAutoFit/>
          </a:bodyPr>
          <a:lstStyle/>
          <a:p>
            <a:r>
              <a:rPr lang="it-IT" sz="1270" b="1" dirty="0">
                <a:solidFill>
                  <a:srgbClr val="C00000"/>
                </a:solidFill>
                <a:latin typeface="Corbel" pitchFamily="34" charset="0"/>
              </a:rPr>
              <a:t>La nuova varietà di nocciolo Tonda </a:t>
            </a:r>
            <a:r>
              <a:rPr lang="it-IT" sz="1270" b="1" dirty="0" err="1">
                <a:solidFill>
                  <a:srgbClr val="C00000"/>
                </a:solidFill>
                <a:latin typeface="Corbel" pitchFamily="34" charset="0"/>
              </a:rPr>
              <a:t>Francescana®</a:t>
            </a:r>
            <a:endParaRPr lang="it-IT" sz="1270" dirty="0">
              <a:solidFill>
                <a:srgbClr val="C00000"/>
              </a:solidFill>
            </a:endParaRPr>
          </a:p>
        </p:txBody>
      </p:sp>
      <p:sp>
        <p:nvSpPr>
          <p:cNvPr id="10" name="Sottotitolo 2"/>
          <p:cNvSpPr txBox="1">
            <a:spLocks/>
          </p:cNvSpPr>
          <p:nvPr/>
        </p:nvSpPr>
        <p:spPr bwMode="auto">
          <a:xfrm>
            <a:off x="7010605" y="6248140"/>
            <a:ext cx="1676541" cy="381373"/>
          </a:xfrm>
          <a:prstGeom prst="rect">
            <a:avLst/>
          </a:prstGeom>
          <a:noFill/>
          <a:ln w="9525">
            <a:noFill/>
            <a:miter lim="800000"/>
            <a:headEnd/>
            <a:tailEnd/>
          </a:ln>
        </p:spPr>
        <p:txBody>
          <a:bodyPr lIns="89262" tIns="44631" rIns="89262" bIns="44631"/>
          <a:lstStyle/>
          <a:p>
            <a:pPr algn="ctr">
              <a:spcBef>
                <a:spcPct val="20000"/>
              </a:spcBef>
              <a:buFont typeface="Arial" charset="0"/>
              <a:buNone/>
            </a:pPr>
            <a:endParaRPr lang="it-IT" sz="1376" b="1" dirty="0">
              <a:solidFill>
                <a:schemeClr val="bg1"/>
              </a:solidFill>
              <a:latin typeface="Corbel" pitchFamily="34" charset="0"/>
            </a:endParaRPr>
          </a:p>
        </p:txBody>
      </p:sp>
      <p:pic>
        <p:nvPicPr>
          <p:cNvPr id="11" name="Picture 4"/>
          <p:cNvPicPr>
            <a:picLocks noChangeAspect="1" noChangeArrowheads="1"/>
          </p:cNvPicPr>
          <p:nvPr/>
        </p:nvPicPr>
        <p:blipFill>
          <a:blip r:embed="rId2" cstate="print"/>
          <a:srcRect l="11986" t="16856" r="19092" b="23587"/>
          <a:stretch>
            <a:fillRect/>
          </a:stretch>
        </p:blipFill>
        <p:spPr bwMode="auto">
          <a:xfrm>
            <a:off x="228235" y="75918"/>
            <a:ext cx="3505495" cy="4038940"/>
          </a:xfrm>
          <a:prstGeom prst="rect">
            <a:avLst/>
          </a:prstGeom>
          <a:noFill/>
          <a:ln w="9525">
            <a:noFill/>
            <a:miter lim="800000"/>
            <a:headEnd/>
            <a:tailEnd/>
          </a:ln>
        </p:spPr>
      </p:pic>
      <p:pic>
        <p:nvPicPr>
          <p:cNvPr id="12" name="Immagin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19" y="4752233"/>
            <a:ext cx="1020138" cy="2066212"/>
          </a:xfrm>
          <a:prstGeom prst="rect">
            <a:avLst/>
          </a:prstGeom>
        </p:spPr>
      </p:pic>
    </p:spTree>
    <p:extLst>
      <p:ext uri="{BB962C8B-B14F-4D97-AF65-F5344CB8AC3E}">
        <p14:creationId xmlns:p14="http://schemas.microsoft.com/office/powerpoint/2010/main" val="42931892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99495" y="967409"/>
            <a:ext cx="8176334" cy="738664"/>
          </a:xfrm>
          <a:prstGeom prst="rect">
            <a:avLst/>
          </a:prstGeom>
          <a:noFill/>
        </p:spPr>
        <p:txBody>
          <a:bodyPr wrap="square" rtlCol="0">
            <a:spAutoFit/>
          </a:bodyPr>
          <a:lstStyle/>
          <a:p>
            <a:endParaRPr lang="it-IT" dirty="0"/>
          </a:p>
          <a:p>
            <a:endParaRPr lang="it-IT" sz="2400" dirty="0">
              <a:latin typeface="Helvetica" panose="020B0604020202020204" pitchFamily="34" charset="0"/>
              <a:cs typeface="Helvetica" panose="020B0604020202020204" pitchFamily="34" charset="0"/>
            </a:endParaRPr>
          </a:p>
        </p:txBody>
      </p:sp>
      <p:pic>
        <p:nvPicPr>
          <p:cNvPr id="5" name="Picture 5" descr="C:\Documents and Settings\giovannib.ferrarese.MIPAAF\Desktop\LOGO MIPAAF\logo-medioMIPAAF.tif">
            <a:extLst>
              <a:ext uri="{FF2B5EF4-FFF2-40B4-BE49-F238E27FC236}">
                <a16:creationId xmlns:a16="http://schemas.microsoft.com/office/drawing/2014/main" xmlns="" id="{7CC3CF52-F08B-4DE4-BEAA-C4C2B65AB985}"/>
              </a:ext>
            </a:extLst>
          </p:cNvPr>
          <p:cNvPicPr>
            <a:picLocks noChangeAspect="1" noChangeArrowheads="1"/>
          </p:cNvPicPr>
          <p:nvPr/>
        </p:nvPicPr>
        <p:blipFill>
          <a:blip r:embed="rId2" cstate="print"/>
          <a:srcRect/>
          <a:stretch>
            <a:fillRect/>
          </a:stretch>
        </p:blipFill>
        <p:spPr bwMode="auto">
          <a:xfrm>
            <a:off x="6697124" y="6286787"/>
            <a:ext cx="1796169" cy="446771"/>
          </a:xfrm>
          <a:prstGeom prst="rect">
            <a:avLst/>
          </a:prstGeom>
          <a:noFill/>
          <a:ln w="9525">
            <a:noFill/>
            <a:miter lim="800000"/>
            <a:headEnd/>
            <a:tailEnd/>
          </a:ln>
        </p:spPr>
      </p:pic>
      <p:pic>
        <p:nvPicPr>
          <p:cNvPr id="3" name="Immagin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247" y="354049"/>
            <a:ext cx="4025749" cy="5912554"/>
          </a:xfrm>
          <a:prstGeom prst="rect">
            <a:avLst/>
          </a:prstGeom>
        </p:spPr>
      </p:pic>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2996" y="410493"/>
            <a:ext cx="4349749" cy="5799666"/>
          </a:xfrm>
          <a:prstGeom prst="rect">
            <a:avLst/>
          </a:prstGeom>
        </p:spPr>
      </p:pic>
      <p:sp>
        <p:nvSpPr>
          <p:cNvPr id="7" name="CasellaDiTesto 6"/>
          <p:cNvSpPr txBox="1"/>
          <p:nvPr/>
        </p:nvSpPr>
        <p:spPr>
          <a:xfrm>
            <a:off x="4131733" y="5159022"/>
            <a:ext cx="4143023" cy="461665"/>
          </a:xfrm>
          <a:prstGeom prst="rect">
            <a:avLst/>
          </a:prstGeom>
          <a:noFill/>
        </p:spPr>
        <p:txBody>
          <a:bodyPr wrap="square" rtlCol="0">
            <a:spAutoFit/>
          </a:bodyPr>
          <a:lstStyle/>
          <a:p>
            <a:r>
              <a:rPr lang="it-IT" sz="2400" dirty="0" err="1" smtClean="0">
                <a:solidFill>
                  <a:srgbClr val="FFFF00"/>
                </a:solidFill>
                <a:latin typeface="Comic Sans MS" panose="030F0702030302020204" pitchFamily="66" charset="0"/>
                <a:cs typeface="Helvetica" panose="020B0604020202020204" pitchFamily="34" charset="0"/>
              </a:rPr>
              <a:t>Micropropagate</a:t>
            </a:r>
            <a:r>
              <a:rPr lang="it-IT" sz="2400" dirty="0" smtClean="0">
                <a:solidFill>
                  <a:srgbClr val="FFFF00"/>
                </a:solidFill>
                <a:latin typeface="Comic Sans MS" panose="030F0702030302020204" pitchFamily="66" charset="0"/>
                <a:cs typeface="Helvetica" panose="020B0604020202020204" pitchFamily="34" charset="0"/>
              </a:rPr>
              <a:t> – 5 mesi</a:t>
            </a:r>
            <a:endParaRPr lang="it-IT" sz="2400" dirty="0">
              <a:solidFill>
                <a:srgbClr val="FFFF00"/>
              </a:solidFill>
              <a:latin typeface="Comic Sans MS" panose="030F0702030302020204" pitchFamily="66" charset="0"/>
              <a:cs typeface="Helvetica" panose="020B0604020202020204" pitchFamily="34" charset="0"/>
            </a:endParaRPr>
          </a:p>
        </p:txBody>
      </p:sp>
    </p:spTree>
    <p:extLst>
      <p:ext uri="{BB962C8B-B14F-4D97-AF65-F5344CB8AC3E}">
        <p14:creationId xmlns:p14="http://schemas.microsoft.com/office/powerpoint/2010/main" val="19235851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C:\Documents and Settings\giovannib.ferrarese.MIPAAF\Desktop\LOGO MIPAAF\logo-medioMIPAAF.tif">
            <a:extLst>
              <a:ext uri="{FF2B5EF4-FFF2-40B4-BE49-F238E27FC236}">
                <a16:creationId xmlns:a16="http://schemas.microsoft.com/office/drawing/2014/main" xmlns="" id="{7CC3CF52-F08B-4DE4-BEAA-C4C2B65AB985}"/>
              </a:ext>
            </a:extLst>
          </p:cNvPr>
          <p:cNvPicPr>
            <a:picLocks noChangeAspect="1" noChangeArrowheads="1"/>
          </p:cNvPicPr>
          <p:nvPr/>
        </p:nvPicPr>
        <p:blipFill>
          <a:blip r:embed="rId2" cstate="print"/>
          <a:srcRect/>
          <a:stretch>
            <a:fillRect/>
          </a:stretch>
        </p:blipFill>
        <p:spPr bwMode="auto">
          <a:xfrm>
            <a:off x="7059068" y="6045200"/>
            <a:ext cx="1599510" cy="687240"/>
          </a:xfrm>
          <a:prstGeom prst="rect">
            <a:avLst/>
          </a:prstGeom>
          <a:noFill/>
          <a:ln w="9525">
            <a:noFill/>
            <a:miter lim="800000"/>
            <a:headEnd/>
            <a:tailEnd/>
          </a:ln>
        </p:spPr>
      </p:pic>
      <p:pic>
        <p:nvPicPr>
          <p:cNvPr id="3" name="Immagin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517" y="440268"/>
            <a:ext cx="4203699" cy="5604932"/>
          </a:xfrm>
          <a:prstGeom prst="rect">
            <a:avLst/>
          </a:prstGeom>
        </p:spPr>
      </p:pic>
      <p:pic>
        <p:nvPicPr>
          <p:cNvPr id="4" name="Immagin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8755" y="440269"/>
            <a:ext cx="3894667" cy="5604932"/>
          </a:xfrm>
          <a:prstGeom prst="rect">
            <a:avLst/>
          </a:prstGeom>
        </p:spPr>
      </p:pic>
      <p:sp>
        <p:nvSpPr>
          <p:cNvPr id="6" name="CasellaDiTesto 5"/>
          <p:cNvSpPr txBox="1"/>
          <p:nvPr/>
        </p:nvSpPr>
        <p:spPr>
          <a:xfrm>
            <a:off x="5226756" y="4913193"/>
            <a:ext cx="3002844" cy="1015663"/>
          </a:xfrm>
          <a:prstGeom prst="rect">
            <a:avLst/>
          </a:prstGeom>
          <a:noFill/>
        </p:spPr>
        <p:txBody>
          <a:bodyPr wrap="square" rtlCol="0">
            <a:spAutoFit/>
          </a:bodyPr>
          <a:lstStyle/>
          <a:p>
            <a:r>
              <a:rPr lang="it-IT" sz="2000" b="1" dirty="0" smtClean="0">
                <a:solidFill>
                  <a:srgbClr val="FFFF00"/>
                </a:solidFill>
                <a:latin typeface="Comic Sans MS" panose="030F0702030302020204" pitchFamily="66" charset="0"/>
                <a:cs typeface="Helvetica" panose="020B0604020202020204" pitchFamily="34" charset="0"/>
              </a:rPr>
              <a:t>Tonda Giffoni innestata in pieno campo </a:t>
            </a:r>
            <a:endParaRPr lang="it-IT" sz="2000" b="1" dirty="0">
              <a:solidFill>
                <a:srgbClr val="FFFF00"/>
              </a:solidFill>
              <a:latin typeface="Comic Sans MS" panose="030F0702030302020204" pitchFamily="66" charset="0"/>
              <a:cs typeface="Helvetica" panose="020B0604020202020204" pitchFamily="34" charset="0"/>
            </a:endParaRPr>
          </a:p>
        </p:txBody>
      </p:sp>
    </p:spTree>
    <p:extLst>
      <p:ext uri="{BB962C8B-B14F-4D97-AF65-F5344CB8AC3E}">
        <p14:creationId xmlns:p14="http://schemas.microsoft.com/office/powerpoint/2010/main" val="12403645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99495" y="967409"/>
            <a:ext cx="8176334" cy="738664"/>
          </a:xfrm>
          <a:prstGeom prst="rect">
            <a:avLst/>
          </a:prstGeom>
          <a:noFill/>
        </p:spPr>
        <p:txBody>
          <a:bodyPr wrap="square" rtlCol="0">
            <a:spAutoFit/>
          </a:bodyPr>
          <a:lstStyle/>
          <a:p>
            <a:endParaRPr lang="it-IT" dirty="0"/>
          </a:p>
          <a:p>
            <a:endParaRPr lang="it-IT" sz="2400" dirty="0">
              <a:latin typeface="Helvetica" panose="020B0604020202020204" pitchFamily="34" charset="0"/>
              <a:cs typeface="Helvetica" panose="020B0604020202020204" pitchFamily="34" charset="0"/>
            </a:endParaRPr>
          </a:p>
        </p:txBody>
      </p:sp>
      <p:sp>
        <p:nvSpPr>
          <p:cNvPr id="4" name="CasellaDiTesto 3"/>
          <p:cNvSpPr txBox="1"/>
          <p:nvPr/>
        </p:nvSpPr>
        <p:spPr>
          <a:xfrm>
            <a:off x="967408" y="3836505"/>
            <a:ext cx="7142921" cy="1446550"/>
          </a:xfrm>
          <a:prstGeom prst="rect">
            <a:avLst/>
          </a:prstGeom>
          <a:noFill/>
        </p:spPr>
        <p:txBody>
          <a:bodyPr wrap="square" rtlCol="0">
            <a:spAutoFit/>
          </a:bodyPr>
          <a:lstStyle/>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p:txBody>
      </p:sp>
      <p:pic>
        <p:nvPicPr>
          <p:cNvPr id="5" name="Picture 5" descr="C:\Documents and Settings\giovannib.ferrarese.MIPAAF\Desktop\LOGO MIPAAF\logo-medioMIPAAF.tif">
            <a:extLst>
              <a:ext uri="{FF2B5EF4-FFF2-40B4-BE49-F238E27FC236}">
                <a16:creationId xmlns:a16="http://schemas.microsoft.com/office/drawing/2014/main" xmlns="" id="{7CC3CF52-F08B-4DE4-BEAA-C4C2B65AB985}"/>
              </a:ext>
            </a:extLst>
          </p:cNvPr>
          <p:cNvPicPr>
            <a:picLocks noChangeAspect="1" noChangeArrowheads="1"/>
          </p:cNvPicPr>
          <p:nvPr/>
        </p:nvPicPr>
        <p:blipFill>
          <a:blip r:embed="rId2" cstate="print"/>
          <a:srcRect/>
          <a:stretch>
            <a:fillRect/>
          </a:stretch>
        </p:blipFill>
        <p:spPr bwMode="auto">
          <a:xfrm>
            <a:off x="7109484" y="5890591"/>
            <a:ext cx="1599510" cy="687240"/>
          </a:xfrm>
          <a:prstGeom prst="rect">
            <a:avLst/>
          </a:prstGeom>
          <a:noFill/>
          <a:ln w="9525">
            <a:noFill/>
            <a:miter lim="800000"/>
            <a:headEnd/>
            <a:tailEnd/>
          </a:ln>
        </p:spPr>
      </p:pic>
      <p:sp>
        <p:nvSpPr>
          <p:cNvPr id="3" name="Rettangolo 2">
            <a:extLst>
              <a:ext uri="{FF2B5EF4-FFF2-40B4-BE49-F238E27FC236}">
                <a16:creationId xmlns:a16="http://schemas.microsoft.com/office/drawing/2014/main" xmlns="" id="{DBC5F74E-3F2C-4929-B42D-95E1CE11596A}"/>
              </a:ext>
            </a:extLst>
          </p:cNvPr>
          <p:cNvSpPr/>
          <p:nvPr/>
        </p:nvSpPr>
        <p:spPr>
          <a:xfrm>
            <a:off x="399495" y="623789"/>
            <a:ext cx="8309499" cy="5938549"/>
          </a:xfrm>
          <a:prstGeom prst="rect">
            <a:avLst/>
          </a:prstGeom>
        </p:spPr>
        <p:txBody>
          <a:bodyPr wrap="square">
            <a:spAutoFit/>
          </a:bodyPr>
          <a:lstStyle/>
          <a:p>
            <a:pPr algn="ctr">
              <a:lnSpc>
                <a:spcPct val="115000"/>
              </a:lnSpc>
              <a:spcAft>
                <a:spcPts val="0"/>
              </a:spcAft>
            </a:pPr>
            <a:r>
              <a:rPr lang="it-IT" sz="2000" b="1" dirty="0" smtClean="0">
                <a:solidFill>
                  <a:srgbClr val="FF0000"/>
                </a:solidFill>
                <a:latin typeface="Comic Sans MS" panose="030F0702030302020204" pitchFamily="66" charset="0"/>
                <a:ea typeface="Times New Roman" panose="02020603050405020304" pitchFamily="18" charset="0"/>
                <a:cs typeface="Times New Roman" panose="02020603050405020304" pitchFamily="18" charset="0"/>
              </a:rPr>
              <a:t>Piani </a:t>
            </a:r>
            <a:r>
              <a:rPr lang="it-IT" sz="2000" b="1" dirty="0">
                <a:solidFill>
                  <a:srgbClr val="FF0000"/>
                </a:solidFill>
                <a:latin typeface="Comic Sans MS" panose="030F0702030302020204" pitchFamily="66" charset="0"/>
                <a:ea typeface="Times New Roman" panose="02020603050405020304" pitchFamily="18" charset="0"/>
                <a:cs typeface="Times New Roman" panose="02020603050405020304" pitchFamily="18" charset="0"/>
              </a:rPr>
              <a:t>di investimento </a:t>
            </a:r>
            <a:r>
              <a:rPr lang="it-IT" sz="2000" b="1" dirty="0" smtClean="0">
                <a:solidFill>
                  <a:srgbClr val="FF0000"/>
                </a:solidFill>
                <a:latin typeface="Comic Sans MS" panose="030F0702030302020204" pitchFamily="66" charset="0"/>
                <a:ea typeface="Times New Roman" panose="02020603050405020304" pitchFamily="18" charset="0"/>
                <a:cs typeface="Times New Roman" panose="02020603050405020304" pitchFamily="18" charset="0"/>
              </a:rPr>
              <a:t>commerciali in Italia sulla nocciola</a:t>
            </a:r>
          </a:p>
          <a:p>
            <a:pPr algn="ctr">
              <a:lnSpc>
                <a:spcPct val="115000"/>
              </a:lnSpc>
              <a:spcAft>
                <a:spcPts val="0"/>
              </a:spcAft>
            </a:pPr>
            <a:endParaRPr lang="it-IT" b="1"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endParaRPr>
          </a:p>
          <a:p>
            <a:pPr algn="just">
              <a:lnSpc>
                <a:spcPct val="115000"/>
              </a:lnSpc>
              <a:spcAft>
                <a:spcPts val="0"/>
              </a:spcAft>
            </a:pPr>
            <a:r>
              <a:rPr lang="it-IT" sz="1600" b="1"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Il primo progetto</a:t>
            </a:r>
            <a:r>
              <a:rPr lang="it-IT" sz="1600"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 è </a:t>
            </a:r>
            <a:r>
              <a:rPr lang="it-IT" sz="1600" i="1"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“Progetto Nocciola Italia”</a:t>
            </a:r>
            <a:r>
              <a:rPr lang="it-IT" sz="1600"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 promosso dalla </a:t>
            </a:r>
            <a:r>
              <a:rPr lang="it-IT" sz="1600" b="1" i="1" dirty="0">
                <a:solidFill>
                  <a:srgbClr val="C00000"/>
                </a:solidFill>
                <a:latin typeface="Comic Sans MS" panose="030F0702030302020204" pitchFamily="66" charset="0"/>
                <a:ea typeface="Times New Roman" panose="02020603050405020304" pitchFamily="18" charset="0"/>
                <a:cs typeface="Times New Roman" panose="02020603050405020304" pitchFamily="18" charset="0"/>
              </a:rPr>
              <a:t>Ferrero </a:t>
            </a:r>
            <a:r>
              <a:rPr lang="it-IT" sz="1600" b="1" i="1" dirty="0" err="1">
                <a:solidFill>
                  <a:srgbClr val="C00000"/>
                </a:solidFill>
                <a:latin typeface="Comic Sans MS" panose="030F0702030302020204" pitchFamily="66" charset="0"/>
                <a:ea typeface="Times New Roman" panose="02020603050405020304" pitchFamily="18" charset="0"/>
                <a:cs typeface="Times New Roman" panose="02020603050405020304" pitchFamily="18" charset="0"/>
              </a:rPr>
              <a:t>Halzelnut</a:t>
            </a:r>
            <a:r>
              <a:rPr lang="it-IT" sz="1600" b="1" i="1" dirty="0">
                <a:solidFill>
                  <a:srgbClr val="C00000"/>
                </a:solidFill>
                <a:latin typeface="Comic Sans MS" panose="030F0702030302020204" pitchFamily="66" charset="0"/>
                <a:ea typeface="Times New Roman" panose="02020603050405020304" pitchFamily="18" charset="0"/>
                <a:cs typeface="Times New Roman" panose="02020603050405020304" pitchFamily="18" charset="0"/>
              </a:rPr>
              <a:t> Company</a:t>
            </a:r>
            <a:r>
              <a:rPr lang="it-IT" sz="1600" b="1"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 </a:t>
            </a:r>
            <a:r>
              <a:rPr lang="it-IT" sz="1600"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la divisione interna del Gruppo Ferrero: obiettivo auspicato </a:t>
            </a:r>
            <a:r>
              <a:rPr lang="it-IT" sz="1600" u="sng"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mettere a dimora 20 mila ettari</a:t>
            </a:r>
            <a:r>
              <a:rPr lang="it-IT" sz="1600"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 di nuovi impianti di nocciole (+30% circa dell’attuale superficie) entro il </a:t>
            </a:r>
            <a:r>
              <a:rPr lang="it-IT" sz="1600" dirty="0" smtClean="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2025</a:t>
            </a:r>
          </a:p>
          <a:p>
            <a:pPr algn="just">
              <a:lnSpc>
                <a:spcPct val="115000"/>
              </a:lnSpc>
              <a:spcAft>
                <a:spcPts val="0"/>
              </a:spcAft>
            </a:pPr>
            <a:endParaRPr lang="it-IT" sz="1600" dirty="0">
              <a:solidFill>
                <a:srgbClr val="002060"/>
              </a:solidFill>
              <a:latin typeface="Comic Sans MS" panose="030F0702030302020204" pitchFamily="66" charset="0"/>
              <a:ea typeface="Calibri" panose="020F0502020204030204" pitchFamily="34" charset="0"/>
              <a:cs typeface="Times New Roman" panose="02020603050405020304" pitchFamily="18" charset="0"/>
            </a:endParaRPr>
          </a:p>
          <a:p>
            <a:pPr algn="just">
              <a:lnSpc>
                <a:spcPct val="115000"/>
              </a:lnSpc>
              <a:spcAft>
                <a:spcPts val="600"/>
              </a:spcAft>
            </a:pPr>
            <a:r>
              <a:rPr lang="it-IT" sz="1600"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Il </a:t>
            </a:r>
            <a:r>
              <a:rPr lang="it-IT" sz="1600" b="1"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secondo progetto</a:t>
            </a:r>
            <a:r>
              <a:rPr lang="it-IT" sz="1600"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 è </a:t>
            </a:r>
            <a:r>
              <a:rPr lang="it-IT" sz="1600" i="1"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“Noccioleti italiani”</a:t>
            </a:r>
            <a:r>
              <a:rPr lang="it-IT" sz="1600"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 un piano a lungo termine in favore delle nocciole creato dalla </a:t>
            </a:r>
            <a:r>
              <a:rPr lang="it-IT" sz="1600" b="1" i="1" dirty="0">
                <a:solidFill>
                  <a:srgbClr val="C00000"/>
                </a:solidFill>
                <a:latin typeface="Comic Sans MS" panose="030F0702030302020204" pitchFamily="66" charset="0"/>
                <a:ea typeface="Times New Roman" panose="02020603050405020304" pitchFamily="18" charset="0"/>
                <a:cs typeface="Times New Roman" panose="02020603050405020304" pitchFamily="18" charset="0"/>
              </a:rPr>
              <a:t>Loacker</a:t>
            </a:r>
            <a:r>
              <a:rPr lang="it-IT" sz="1600" i="1"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 in </a:t>
            </a:r>
            <a:r>
              <a:rPr lang="it-IT" sz="1600" i="1" dirty="0" err="1">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partership</a:t>
            </a:r>
            <a:r>
              <a:rPr lang="it-IT" sz="1600" i="1"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 con il Gruppo Cattolica Assicurazioni e l’Università di </a:t>
            </a:r>
            <a:r>
              <a:rPr lang="it-IT" sz="1600" i="1" dirty="0" smtClean="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Padova</a:t>
            </a:r>
            <a:endParaRPr lang="it-IT" sz="1600" dirty="0">
              <a:solidFill>
                <a:srgbClr val="002060"/>
              </a:solidFill>
              <a:latin typeface="Comic Sans MS" panose="030F0702030302020204" pitchFamily="66" charset="0"/>
              <a:ea typeface="Calibri" panose="020F0502020204030204" pitchFamily="34" charset="0"/>
              <a:cs typeface="Times New Roman" panose="02020603050405020304" pitchFamily="18" charset="0"/>
            </a:endParaRPr>
          </a:p>
          <a:p>
            <a:pPr algn="just">
              <a:lnSpc>
                <a:spcPct val="115000"/>
              </a:lnSpc>
              <a:spcAft>
                <a:spcPts val="0"/>
              </a:spcAft>
            </a:pPr>
            <a:r>
              <a:rPr lang="it-IT" sz="1600"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Il </a:t>
            </a:r>
            <a:r>
              <a:rPr lang="it-IT" sz="1600" b="1"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terzo progetto</a:t>
            </a:r>
            <a:r>
              <a:rPr lang="it-IT" sz="1600"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 è quello di </a:t>
            </a:r>
            <a:r>
              <a:rPr lang="it-IT" sz="1600" b="1" i="1" dirty="0" err="1">
                <a:solidFill>
                  <a:srgbClr val="C00000"/>
                </a:solidFill>
                <a:latin typeface="Comic Sans MS" panose="030F0702030302020204" pitchFamily="66" charset="0"/>
                <a:ea typeface="Times New Roman" panose="02020603050405020304" pitchFamily="18" charset="0"/>
                <a:cs typeface="Times New Roman" panose="02020603050405020304" pitchFamily="18" charset="0"/>
              </a:rPr>
              <a:t>Nestlè</a:t>
            </a:r>
            <a:r>
              <a:rPr lang="it-IT" sz="1600" b="1" i="1" dirty="0">
                <a:solidFill>
                  <a:srgbClr val="C00000"/>
                </a:solidFill>
                <a:latin typeface="Comic Sans MS" panose="030F0702030302020204" pitchFamily="66" charset="0"/>
                <a:ea typeface="Times New Roman" panose="02020603050405020304" pitchFamily="18" charset="0"/>
                <a:cs typeface="Times New Roman" panose="02020603050405020304" pitchFamily="18" charset="0"/>
              </a:rPr>
              <a:t> Italiana S.p.A.</a:t>
            </a:r>
            <a:r>
              <a:rPr lang="it-IT" sz="1600" b="1" dirty="0">
                <a:solidFill>
                  <a:srgbClr val="C00000"/>
                </a:solidFill>
                <a:latin typeface="Comic Sans MS" panose="030F0702030302020204" pitchFamily="66" charset="0"/>
                <a:ea typeface="Times New Roman" panose="02020603050405020304" pitchFamily="18" charset="0"/>
                <a:cs typeface="Times New Roman" panose="02020603050405020304" pitchFamily="18" charset="0"/>
              </a:rPr>
              <a:t> </a:t>
            </a:r>
            <a:r>
              <a:rPr lang="it-IT" sz="1600"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che intende sviluppare una nuova filiera commerciale per il «Bacio perugina» utilizzando solo la </a:t>
            </a:r>
            <a:r>
              <a:rPr lang="it-IT" sz="1600" i="1"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varietà “Tonda Francescana”</a:t>
            </a:r>
            <a:r>
              <a:rPr lang="it-IT" sz="1600"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 che comprende </a:t>
            </a:r>
            <a:r>
              <a:rPr lang="it-IT" sz="1600" dirty="0">
                <a:solidFill>
                  <a:srgbClr val="C00000"/>
                </a:solidFill>
                <a:latin typeface="Comic Sans MS" panose="030F0702030302020204" pitchFamily="66" charset="0"/>
                <a:ea typeface="Times New Roman" panose="02020603050405020304" pitchFamily="18" charset="0"/>
                <a:cs typeface="Times New Roman" panose="02020603050405020304" pitchFamily="18" charset="0"/>
              </a:rPr>
              <a:t>Università degli Studi di Perugia</a:t>
            </a:r>
            <a:r>
              <a:rPr lang="it-IT" sz="1600"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 </a:t>
            </a:r>
            <a:r>
              <a:rPr lang="it-IT" sz="1600" dirty="0">
                <a:solidFill>
                  <a:srgbClr val="C00000"/>
                </a:solidFill>
                <a:latin typeface="Comic Sans MS" panose="030F0702030302020204" pitchFamily="66" charset="0"/>
                <a:ea typeface="Times New Roman" panose="02020603050405020304" pitchFamily="18" charset="0"/>
                <a:cs typeface="Times New Roman" panose="02020603050405020304" pitchFamily="18" charset="0"/>
              </a:rPr>
              <a:t>Fondazione per l’Istruzione Agraria in Perugia,</a:t>
            </a:r>
            <a:r>
              <a:rPr lang="it-IT" sz="1600"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 </a:t>
            </a:r>
            <a:r>
              <a:rPr lang="it-IT" sz="1600" dirty="0">
                <a:solidFill>
                  <a:srgbClr val="C00000"/>
                </a:solidFill>
                <a:latin typeface="Comic Sans MS" panose="030F0702030302020204" pitchFamily="66" charset="0"/>
                <a:ea typeface="Times New Roman" panose="02020603050405020304" pitchFamily="18" charset="0"/>
                <a:cs typeface="Times New Roman" panose="02020603050405020304" pitchFamily="18" charset="0"/>
              </a:rPr>
              <a:t>Confindustria Umbria</a:t>
            </a:r>
            <a:r>
              <a:rPr lang="it-IT" sz="1600"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 le </a:t>
            </a:r>
            <a:r>
              <a:rPr lang="it-IT" sz="1600" dirty="0">
                <a:solidFill>
                  <a:srgbClr val="C00000"/>
                </a:solidFill>
                <a:latin typeface="Comic Sans MS" panose="030F0702030302020204" pitchFamily="66" charset="0"/>
                <a:ea typeface="Times New Roman" panose="02020603050405020304" pitchFamily="18" charset="0"/>
                <a:cs typeface="Times New Roman" panose="02020603050405020304" pitchFamily="18" charset="0"/>
              </a:rPr>
              <a:t>Associazioni di categoria</a:t>
            </a:r>
            <a:r>
              <a:rPr lang="it-IT" sz="1600"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 </a:t>
            </a:r>
            <a:r>
              <a:rPr lang="it-IT" sz="1600" dirty="0">
                <a:solidFill>
                  <a:srgbClr val="C00000"/>
                </a:solidFill>
                <a:latin typeface="Comic Sans MS" panose="030F0702030302020204" pitchFamily="66" charset="0"/>
                <a:ea typeface="Times New Roman" panose="02020603050405020304" pitchFamily="18" charset="0"/>
                <a:cs typeface="Times New Roman" panose="02020603050405020304" pitchFamily="18" charset="0"/>
              </a:rPr>
              <a:t>Organizzazione di Produttori, </a:t>
            </a:r>
            <a:r>
              <a:rPr lang="it-IT" sz="1600"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la </a:t>
            </a:r>
            <a:r>
              <a:rPr lang="it-IT" sz="1600" dirty="0">
                <a:solidFill>
                  <a:srgbClr val="C00000"/>
                </a:solidFill>
                <a:latin typeface="Comic Sans MS" panose="030F0702030302020204" pitchFamily="66" charset="0"/>
                <a:ea typeface="Times New Roman" panose="02020603050405020304" pitchFamily="18" charset="0"/>
                <a:cs typeface="Times New Roman" panose="02020603050405020304" pitchFamily="18" charset="0"/>
              </a:rPr>
              <a:t>V. Besana S.p.A.</a:t>
            </a:r>
            <a:r>
              <a:rPr lang="it-IT" sz="1600"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 impresa in grado di lavorare le nocciole nelle successive fasi di trasformazione in modo che siano pronte per </a:t>
            </a:r>
            <a:r>
              <a:rPr lang="it-IT" sz="1600" dirty="0" smtClean="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l’utilizzo</a:t>
            </a:r>
          </a:p>
          <a:p>
            <a:pPr algn="just">
              <a:lnSpc>
                <a:spcPct val="115000"/>
              </a:lnSpc>
              <a:spcAft>
                <a:spcPts val="0"/>
              </a:spcAft>
            </a:pPr>
            <a:endParaRPr lang="it-IT" sz="1600" dirty="0" smtClean="0">
              <a:solidFill>
                <a:srgbClr val="002060"/>
              </a:solidFill>
              <a:latin typeface="Comic Sans MS" panose="030F0702030302020204" pitchFamily="66" charset="0"/>
              <a:ea typeface="Times New Roman" panose="02020603050405020304" pitchFamily="18" charset="0"/>
              <a:cs typeface="Times New Roman" panose="02020603050405020304" pitchFamily="18" charset="0"/>
            </a:endParaRPr>
          </a:p>
          <a:p>
            <a:pPr algn="just">
              <a:lnSpc>
                <a:spcPct val="115000"/>
              </a:lnSpc>
            </a:pPr>
            <a:r>
              <a:rPr lang="it-IT" sz="1600"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Altri progetti afferenti alla </a:t>
            </a:r>
            <a:r>
              <a:rPr lang="it-IT" sz="1600" dirty="0" smtClean="0">
                <a:solidFill>
                  <a:srgbClr val="FF0000"/>
                </a:solidFill>
                <a:latin typeface="Comic Sans MS" panose="030F0702030302020204" pitchFamily="66" charset="0"/>
                <a:ea typeface="Times New Roman" panose="02020603050405020304" pitchFamily="18" charset="0"/>
                <a:cs typeface="Times New Roman" panose="02020603050405020304" pitchFamily="18" charset="0"/>
              </a:rPr>
              <a:t>Novi,</a:t>
            </a:r>
            <a:r>
              <a:rPr lang="it-IT" sz="1600" dirty="0" smtClean="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 a </a:t>
            </a:r>
            <a:r>
              <a:rPr lang="it-IT" sz="1600" dirty="0" err="1" smtClean="0">
                <a:solidFill>
                  <a:srgbClr val="FF0000"/>
                </a:solidFill>
                <a:latin typeface="Comic Sans MS" panose="030F0702030302020204" pitchFamily="66" charset="0"/>
                <a:ea typeface="Times New Roman" panose="02020603050405020304" pitchFamily="18" charset="0"/>
                <a:cs typeface="Times New Roman" panose="02020603050405020304" pitchFamily="18" charset="0"/>
              </a:rPr>
              <a:t>Nocciolcono</a:t>
            </a:r>
            <a:r>
              <a:rPr lang="it-IT" sz="1600" dirty="0" smtClean="0">
                <a:solidFill>
                  <a:srgbClr val="FF0000"/>
                </a:solidFill>
                <a:latin typeface="Comic Sans MS" panose="030F0702030302020204" pitchFamily="66" charset="0"/>
                <a:ea typeface="Times New Roman" panose="02020603050405020304" pitchFamily="18" charset="0"/>
                <a:cs typeface="Times New Roman" panose="02020603050405020304" pitchFamily="18" charset="0"/>
              </a:rPr>
              <a:t> </a:t>
            </a:r>
            <a:r>
              <a:rPr lang="it-IT" sz="1600" dirty="0" smtClean="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e </a:t>
            </a:r>
            <a:r>
              <a:rPr lang="it-IT" sz="1600" dirty="0">
                <a:solidFill>
                  <a:srgbClr val="FF0000"/>
                </a:solidFill>
                <a:latin typeface="Comic Sans MS" panose="030F0702030302020204" pitchFamily="66" charset="0"/>
                <a:ea typeface="Times New Roman" panose="02020603050405020304" pitchFamily="18" charset="0"/>
                <a:cs typeface="Times New Roman" panose="02020603050405020304" pitchFamily="18" charset="0"/>
              </a:rPr>
              <a:t>Besana International Ltd </a:t>
            </a:r>
            <a:r>
              <a:rPr lang="it-IT" sz="1600" dirty="0" smtClean="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hanno  </a:t>
            </a:r>
            <a:r>
              <a:rPr lang="it-IT" sz="1600"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avviato </a:t>
            </a:r>
            <a:r>
              <a:rPr lang="it-IT" sz="1600" dirty="0" smtClean="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progetti, quest’ultima su tutta la frutta secca a livello mondiale.</a:t>
            </a:r>
            <a:endParaRPr lang="it-IT" sz="1600"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endParaRPr>
          </a:p>
          <a:p>
            <a:pPr algn="just">
              <a:lnSpc>
                <a:spcPct val="115000"/>
              </a:lnSpc>
              <a:spcAft>
                <a:spcPts val="0"/>
              </a:spcAft>
            </a:pPr>
            <a:endParaRPr lang="it-IT" sz="1600" dirty="0">
              <a:solidFill>
                <a:srgbClr val="002060"/>
              </a:solidFill>
              <a:effectLst/>
              <a:latin typeface="Comic Sans MS" panose="030F07020303020202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880581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59293" y="382863"/>
            <a:ext cx="7783575" cy="645043"/>
          </a:xfrm>
        </p:spPr>
        <p:txBody>
          <a:bodyPr>
            <a:normAutofit/>
          </a:bodyPr>
          <a:lstStyle/>
          <a:p>
            <a:r>
              <a:rPr lang="it-IT" sz="2400" b="1" dirty="0">
                <a:solidFill>
                  <a:srgbClr val="002060"/>
                </a:solidFill>
                <a:latin typeface="Comic Sans MS" panose="030F0702030302020204" pitchFamily="66" charset="0"/>
              </a:rPr>
              <a:t>L’Italia è al centro della filiera </a:t>
            </a:r>
            <a:r>
              <a:rPr lang="it-IT" sz="2400" b="1" dirty="0" err="1">
                <a:solidFill>
                  <a:srgbClr val="002060"/>
                </a:solidFill>
                <a:latin typeface="Comic Sans MS" panose="030F0702030302020204" pitchFamily="66" charset="0"/>
              </a:rPr>
              <a:t>corilicola</a:t>
            </a:r>
            <a:r>
              <a:rPr lang="it-IT" sz="2400" b="1" dirty="0">
                <a:solidFill>
                  <a:srgbClr val="002060"/>
                </a:solidFill>
                <a:latin typeface="Comic Sans MS" panose="030F0702030302020204" pitchFamily="66" charset="0"/>
              </a:rPr>
              <a:t> mondiale</a:t>
            </a:r>
          </a:p>
        </p:txBody>
      </p:sp>
      <p:pic>
        <p:nvPicPr>
          <p:cNvPr id="5" name="Immagine 4"/>
          <p:cNvPicPr>
            <a:picLocks noChangeAspect="1"/>
          </p:cNvPicPr>
          <p:nvPr/>
        </p:nvPicPr>
        <p:blipFill>
          <a:blip r:embed="rId2"/>
          <a:stretch>
            <a:fillRect/>
          </a:stretch>
        </p:blipFill>
        <p:spPr>
          <a:xfrm>
            <a:off x="440181" y="1027906"/>
            <a:ext cx="4318528" cy="3475842"/>
          </a:xfrm>
          <a:prstGeom prst="rect">
            <a:avLst/>
          </a:prstGeom>
        </p:spPr>
      </p:pic>
      <p:pic>
        <p:nvPicPr>
          <p:cNvPr id="6" name="Immagine 5"/>
          <p:cNvPicPr>
            <a:picLocks noChangeAspect="1"/>
          </p:cNvPicPr>
          <p:nvPr/>
        </p:nvPicPr>
        <p:blipFill>
          <a:blip r:embed="rId3"/>
          <a:stretch>
            <a:fillRect/>
          </a:stretch>
        </p:blipFill>
        <p:spPr>
          <a:xfrm>
            <a:off x="5283200" y="1027906"/>
            <a:ext cx="3059668" cy="2767792"/>
          </a:xfrm>
          <a:prstGeom prst="rect">
            <a:avLst/>
          </a:prstGeom>
        </p:spPr>
      </p:pic>
      <p:pic>
        <p:nvPicPr>
          <p:cNvPr id="7" name="Immagine 6"/>
          <p:cNvPicPr>
            <a:picLocks noChangeAspect="1"/>
          </p:cNvPicPr>
          <p:nvPr/>
        </p:nvPicPr>
        <p:blipFill>
          <a:blip r:embed="rId4"/>
          <a:stretch>
            <a:fillRect/>
          </a:stretch>
        </p:blipFill>
        <p:spPr>
          <a:xfrm>
            <a:off x="4838330" y="3686741"/>
            <a:ext cx="3530106" cy="2619375"/>
          </a:xfrm>
          <a:prstGeom prst="rect">
            <a:avLst/>
          </a:prstGeom>
        </p:spPr>
      </p:pic>
      <p:sp>
        <p:nvSpPr>
          <p:cNvPr id="8" name="CasellaDiTesto 7"/>
          <p:cNvSpPr txBox="1"/>
          <p:nvPr/>
        </p:nvSpPr>
        <p:spPr>
          <a:xfrm>
            <a:off x="440181" y="4385569"/>
            <a:ext cx="3066499" cy="2031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285750" indent="-285750">
              <a:buFontTx/>
              <a:buChar char="-"/>
            </a:pPr>
            <a:r>
              <a:rPr lang="it-IT" dirty="0"/>
              <a:t>Secondo produttore mondiale</a:t>
            </a:r>
          </a:p>
          <a:p>
            <a:pPr marL="285750" indent="-285750">
              <a:buFontTx/>
              <a:buChar char="-"/>
            </a:pPr>
            <a:r>
              <a:rPr lang="it-IT" dirty="0"/>
              <a:t>Secondo importatore e </a:t>
            </a:r>
          </a:p>
          <a:p>
            <a:pPr marL="285750" indent="-285750">
              <a:buFontTx/>
              <a:buChar char="-"/>
            </a:pPr>
            <a:r>
              <a:rPr lang="it-IT" dirty="0"/>
              <a:t>Secondo/Terzo Paese esportatore               di nocciole.</a:t>
            </a:r>
          </a:p>
          <a:p>
            <a:r>
              <a:rPr lang="it-IT" i="1" dirty="0"/>
              <a:t>(Fonte: </a:t>
            </a:r>
            <a:r>
              <a:rPr lang="it-IT" i="1" dirty="0" err="1"/>
              <a:t>Faostat</a:t>
            </a:r>
            <a:r>
              <a:rPr lang="it-IT" i="1" dirty="0"/>
              <a:t>)</a:t>
            </a:r>
          </a:p>
        </p:txBody>
      </p:sp>
      <p:sp>
        <p:nvSpPr>
          <p:cNvPr id="9" name="Freccia in giù 8"/>
          <p:cNvSpPr/>
          <p:nvPr/>
        </p:nvSpPr>
        <p:spPr>
          <a:xfrm>
            <a:off x="1867596" y="1569922"/>
            <a:ext cx="211667" cy="524934"/>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it-IT"/>
          </a:p>
        </p:txBody>
      </p:sp>
      <p:sp>
        <p:nvSpPr>
          <p:cNvPr id="10" name="Freccia in giù 9"/>
          <p:cNvSpPr/>
          <p:nvPr/>
        </p:nvSpPr>
        <p:spPr>
          <a:xfrm>
            <a:off x="6167966" y="997559"/>
            <a:ext cx="211667" cy="524934"/>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it-IT"/>
          </a:p>
        </p:txBody>
      </p:sp>
      <p:sp>
        <p:nvSpPr>
          <p:cNvPr id="11" name="Freccia in giù 10"/>
          <p:cNvSpPr/>
          <p:nvPr/>
        </p:nvSpPr>
        <p:spPr>
          <a:xfrm>
            <a:off x="5956299" y="3978814"/>
            <a:ext cx="211667" cy="524934"/>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9459082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23279" y="337351"/>
            <a:ext cx="7060788" cy="692459"/>
          </a:xfrm>
        </p:spPr>
        <p:txBody>
          <a:bodyPr/>
          <a:lstStyle/>
          <a:p>
            <a:r>
              <a:rPr lang="it-IT" sz="2800" b="1" dirty="0">
                <a:solidFill>
                  <a:srgbClr val="002060"/>
                </a:solidFill>
                <a:latin typeface="Comic Sans MS" panose="030F0702030302020204" pitchFamily="66" charset="0"/>
              </a:rPr>
              <a:t>Negli ultimi anni…</a:t>
            </a:r>
          </a:p>
        </p:txBody>
      </p:sp>
      <p:graphicFrame>
        <p:nvGraphicFramePr>
          <p:cNvPr id="4" name="Grafico 3"/>
          <p:cNvGraphicFramePr>
            <a:graphicFrameLocks/>
          </p:cNvGraphicFramePr>
          <p:nvPr>
            <p:extLst>
              <p:ext uri="{D42A27DB-BD31-4B8C-83A1-F6EECF244321}">
                <p14:modId xmlns:p14="http://schemas.microsoft.com/office/powerpoint/2010/main" val="2246941232"/>
              </p:ext>
            </p:extLst>
          </p:nvPr>
        </p:nvGraphicFramePr>
        <p:xfrm>
          <a:off x="1405466" y="880534"/>
          <a:ext cx="6578601" cy="4224866"/>
        </p:xfrm>
        <a:graphic>
          <a:graphicData uri="http://schemas.openxmlformats.org/drawingml/2006/chart">
            <c:chart xmlns:c="http://schemas.openxmlformats.org/drawingml/2006/chart" xmlns:r="http://schemas.openxmlformats.org/officeDocument/2006/relationships" r:id="rId2"/>
          </a:graphicData>
        </a:graphic>
      </p:graphicFrame>
      <p:sp>
        <p:nvSpPr>
          <p:cNvPr id="6" name="CasellaDiTesto 5"/>
          <p:cNvSpPr txBox="1"/>
          <p:nvPr/>
        </p:nvSpPr>
        <p:spPr>
          <a:xfrm>
            <a:off x="532661" y="5105401"/>
            <a:ext cx="3897296" cy="12003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285750" indent="-285750">
              <a:buFontTx/>
              <a:buChar char="-"/>
            </a:pPr>
            <a:r>
              <a:rPr lang="it-IT" dirty="0"/>
              <a:t>La superficie a nocciolo in produzione in Italia </a:t>
            </a:r>
            <a:r>
              <a:rPr lang="it-IT" b="1" dirty="0"/>
              <a:t>è cresciuta più di quanto sia accaduto in Turchia e nel mondo   </a:t>
            </a:r>
            <a:r>
              <a:rPr lang="it-IT" dirty="0"/>
              <a:t>(+12% dal 2013 al 2017)</a:t>
            </a:r>
          </a:p>
        </p:txBody>
      </p:sp>
    </p:spTree>
    <p:extLst>
      <p:ext uri="{BB962C8B-B14F-4D97-AF65-F5344CB8AC3E}">
        <p14:creationId xmlns:p14="http://schemas.microsoft.com/office/powerpoint/2010/main" val="13975469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98990" y="435006"/>
            <a:ext cx="7128769" cy="959348"/>
          </a:xfrm>
        </p:spPr>
        <p:txBody>
          <a:bodyPr/>
          <a:lstStyle/>
          <a:p>
            <a:r>
              <a:rPr lang="it-IT" sz="2800" b="1" dirty="0">
                <a:solidFill>
                  <a:srgbClr val="002060"/>
                </a:solidFill>
                <a:latin typeface="Comic Sans MS" panose="030F0702030302020204" pitchFamily="66" charset="0"/>
              </a:rPr>
              <a:t>Negli ultimi anni…</a:t>
            </a:r>
          </a:p>
        </p:txBody>
      </p:sp>
      <p:sp>
        <p:nvSpPr>
          <p:cNvPr id="6" name="CasellaDiTesto 5"/>
          <p:cNvSpPr txBox="1"/>
          <p:nvPr/>
        </p:nvSpPr>
        <p:spPr>
          <a:xfrm>
            <a:off x="381740" y="5312735"/>
            <a:ext cx="4314547" cy="12003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285750" indent="-285750">
              <a:buFontTx/>
              <a:buChar char="-"/>
            </a:pPr>
            <a:r>
              <a:rPr lang="it-IT" dirty="0"/>
              <a:t>La produzione raccolta è cresciuta, ma meno, in proporzione all’incremento di superficie, di quanto accaduto in Turchia e nel mondo.</a:t>
            </a:r>
          </a:p>
        </p:txBody>
      </p:sp>
      <p:graphicFrame>
        <p:nvGraphicFramePr>
          <p:cNvPr id="5" name="Grafico 4"/>
          <p:cNvGraphicFramePr>
            <a:graphicFrameLocks/>
          </p:cNvGraphicFramePr>
          <p:nvPr/>
        </p:nvGraphicFramePr>
        <p:xfrm>
          <a:off x="1608667" y="1270000"/>
          <a:ext cx="6180666"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3" name="Rettangolo 2">
            <a:extLst>
              <a:ext uri="{FF2B5EF4-FFF2-40B4-BE49-F238E27FC236}">
                <a16:creationId xmlns:a16="http://schemas.microsoft.com/office/drawing/2014/main" xmlns="" id="{AD529E97-64C9-41A1-BD1A-3972B017F94E}"/>
              </a:ext>
            </a:extLst>
          </p:cNvPr>
          <p:cNvSpPr/>
          <p:nvPr/>
        </p:nvSpPr>
        <p:spPr>
          <a:xfrm rot="11416775" flipV="1">
            <a:off x="6082388" y="5585437"/>
            <a:ext cx="2522518" cy="646331"/>
          </a:xfrm>
          <a:prstGeom prst="rect">
            <a:avLst/>
          </a:prstGeom>
        </p:spPr>
        <p:txBody>
          <a:bodyPr wrap="square">
            <a:spAutoFit/>
          </a:bodyPr>
          <a:lstStyle/>
          <a:p>
            <a:r>
              <a:rPr lang="it-IT" b="1" i="1" dirty="0">
                <a:solidFill>
                  <a:srgbClr val="00B050"/>
                </a:solidFill>
                <a:latin typeface="Comic Sans MS" panose="030F0702030302020204" pitchFamily="66" charset="0"/>
                <a:ea typeface="Times New Roman" panose="02020603050405020304" pitchFamily="18" charset="0"/>
              </a:rPr>
              <a:t>145.430 </a:t>
            </a:r>
            <a:r>
              <a:rPr lang="it-IT" b="1" i="1" dirty="0" err="1" smtClean="0">
                <a:solidFill>
                  <a:srgbClr val="00B050"/>
                </a:solidFill>
                <a:latin typeface="Comic Sans MS" panose="030F0702030302020204" pitchFamily="66" charset="0"/>
                <a:ea typeface="Times New Roman" panose="02020603050405020304" pitchFamily="18" charset="0"/>
              </a:rPr>
              <a:t>tonn</a:t>
            </a:r>
            <a:r>
              <a:rPr lang="it-IT" b="1" i="1" dirty="0" smtClean="0">
                <a:solidFill>
                  <a:srgbClr val="00B050"/>
                </a:solidFill>
                <a:latin typeface="Comic Sans MS" panose="030F0702030302020204" pitchFamily="66" charset="0"/>
                <a:ea typeface="Times New Roman" panose="02020603050405020304" pitchFamily="18" charset="0"/>
              </a:rPr>
              <a:t>. Nel 2018 Fonte</a:t>
            </a:r>
            <a:r>
              <a:rPr lang="it-IT" b="1" i="1" dirty="0">
                <a:solidFill>
                  <a:srgbClr val="00B050"/>
                </a:solidFill>
                <a:latin typeface="Comic Sans MS" panose="030F0702030302020204" pitchFamily="66" charset="0"/>
                <a:ea typeface="Times New Roman" panose="02020603050405020304" pitchFamily="18" charset="0"/>
              </a:rPr>
              <a:t>: ISTAT </a:t>
            </a:r>
            <a:endParaRPr lang="it-IT" b="1" i="1" dirty="0">
              <a:solidFill>
                <a:srgbClr val="00B050"/>
              </a:solidFill>
              <a:latin typeface="Comic Sans MS" panose="030F0702030302020204" pitchFamily="66" charset="0"/>
            </a:endParaRPr>
          </a:p>
        </p:txBody>
      </p:sp>
    </p:spTree>
    <p:extLst>
      <p:ext uri="{BB962C8B-B14F-4D97-AF65-F5344CB8AC3E}">
        <p14:creationId xmlns:p14="http://schemas.microsoft.com/office/powerpoint/2010/main" val="19802956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2800" b="1" dirty="0">
                <a:solidFill>
                  <a:srgbClr val="002060"/>
                </a:solidFill>
                <a:latin typeface="Comic Sans MS" panose="030F0702030302020204" pitchFamily="66" charset="0"/>
              </a:rPr>
              <a:t>La produzione rimane concentrata…</a:t>
            </a:r>
          </a:p>
        </p:txBody>
      </p:sp>
      <p:grpSp>
        <p:nvGrpSpPr>
          <p:cNvPr id="5" name="Gruppo 4"/>
          <p:cNvGrpSpPr/>
          <p:nvPr/>
        </p:nvGrpSpPr>
        <p:grpSpPr>
          <a:xfrm>
            <a:off x="366143" y="1285083"/>
            <a:ext cx="3200400" cy="3237909"/>
            <a:chOff x="4139953" y="1840811"/>
            <a:chExt cx="4104456" cy="4036421"/>
          </a:xfrm>
        </p:grpSpPr>
        <p:pic>
          <p:nvPicPr>
            <p:cNvPr id="6" name="Immagine 5"/>
            <p:cNvPicPr>
              <a:picLocks noChangeAspect="1"/>
            </p:cNvPicPr>
            <p:nvPr/>
          </p:nvPicPr>
          <p:blipFill>
            <a:blip r:embed="rId2" cstate="print"/>
            <a:stretch>
              <a:fillRect/>
            </a:stretch>
          </p:blipFill>
          <p:spPr>
            <a:xfrm>
              <a:off x="4139953" y="1840811"/>
              <a:ext cx="4104456" cy="4036421"/>
            </a:xfrm>
            <a:prstGeom prst="rect">
              <a:avLst/>
            </a:prstGeom>
            <a:effectLst>
              <a:softEdge rad="127000"/>
            </a:effectLst>
          </p:spPr>
        </p:pic>
        <p:sp>
          <p:nvSpPr>
            <p:cNvPr id="7" name="Freccia a destra 6"/>
            <p:cNvSpPr/>
            <p:nvPr/>
          </p:nvSpPr>
          <p:spPr>
            <a:xfrm>
              <a:off x="4291525" y="2619772"/>
              <a:ext cx="468000" cy="360000"/>
            </a:xfrm>
            <a:prstGeom prst="rightArrow">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FF6600"/>
                </a:solidFill>
              </a:endParaRPr>
            </a:p>
          </p:txBody>
        </p:sp>
        <p:sp>
          <p:nvSpPr>
            <p:cNvPr id="8" name="Freccia a destra 7"/>
            <p:cNvSpPr/>
            <p:nvPr/>
          </p:nvSpPr>
          <p:spPr>
            <a:xfrm>
              <a:off x="6192181" y="4298705"/>
              <a:ext cx="468000" cy="360000"/>
            </a:xfrm>
            <a:prstGeom prst="rightArrow">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Freccia a destra 8"/>
            <p:cNvSpPr/>
            <p:nvPr/>
          </p:nvSpPr>
          <p:spPr>
            <a:xfrm>
              <a:off x="5490128" y="3797428"/>
              <a:ext cx="468000" cy="360000"/>
            </a:xfrm>
            <a:prstGeom prst="rightArrow">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Freccia a destra 9"/>
            <p:cNvSpPr/>
            <p:nvPr/>
          </p:nvSpPr>
          <p:spPr>
            <a:xfrm>
              <a:off x="5724128" y="5517232"/>
              <a:ext cx="468000" cy="360000"/>
            </a:xfrm>
            <a:prstGeom prst="rightArrow">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11" name="CasellaDiTesto 10"/>
          <p:cNvSpPr txBox="1"/>
          <p:nvPr/>
        </p:nvSpPr>
        <p:spPr>
          <a:xfrm>
            <a:off x="3829050" y="1544715"/>
            <a:ext cx="4686300" cy="23083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285750" indent="-285750">
              <a:buFontTx/>
              <a:buChar char="-"/>
            </a:pPr>
            <a:r>
              <a:rPr lang="it-IT" sz="2200" dirty="0"/>
              <a:t>… in alcuni ben determinati distretti produttivi…</a:t>
            </a:r>
          </a:p>
          <a:p>
            <a:pPr marL="285750" indent="-285750">
              <a:buFontTx/>
              <a:buChar char="-"/>
            </a:pPr>
            <a:r>
              <a:rPr lang="it-IT" sz="2200" dirty="0"/>
              <a:t>… tra cui il Piemonte che vanta una percentuale rilevante di superficie e produzione.</a:t>
            </a:r>
          </a:p>
          <a:p>
            <a:endParaRPr lang="it-IT" sz="2200" dirty="0"/>
          </a:p>
          <a:p>
            <a:r>
              <a:rPr lang="it-IT" sz="1200" dirty="0"/>
              <a:t>Elaborazione Centro Studi Confagricoltura su dati Istat</a:t>
            </a:r>
          </a:p>
        </p:txBody>
      </p:sp>
      <p:graphicFrame>
        <p:nvGraphicFramePr>
          <p:cNvPr id="12" name="Tabella 11"/>
          <p:cNvGraphicFramePr>
            <a:graphicFrameLocks noGrp="1"/>
          </p:cNvGraphicFramePr>
          <p:nvPr>
            <p:extLst>
              <p:ext uri="{D42A27DB-BD31-4B8C-83A1-F6EECF244321}">
                <p14:modId xmlns:p14="http://schemas.microsoft.com/office/powerpoint/2010/main" val="526844245"/>
              </p:ext>
            </p:extLst>
          </p:nvPr>
        </p:nvGraphicFramePr>
        <p:xfrm>
          <a:off x="1418927" y="4482282"/>
          <a:ext cx="5918852" cy="1681450"/>
        </p:xfrm>
        <a:graphic>
          <a:graphicData uri="http://schemas.openxmlformats.org/drawingml/2006/table">
            <a:tbl>
              <a:tblPr>
                <a:tableStyleId>{69CF1AB2-1976-4502-BF36-3FF5EA218861}</a:tableStyleId>
              </a:tblPr>
              <a:tblGrid>
                <a:gridCol w="2815301">
                  <a:extLst>
                    <a:ext uri="{9D8B030D-6E8A-4147-A177-3AD203B41FA5}">
                      <a16:colId xmlns:a16="http://schemas.microsoft.com/office/drawing/2014/main" xmlns="" val="20000"/>
                    </a:ext>
                  </a:extLst>
                </a:gridCol>
                <a:gridCol w="1293446">
                  <a:extLst>
                    <a:ext uri="{9D8B030D-6E8A-4147-A177-3AD203B41FA5}">
                      <a16:colId xmlns:a16="http://schemas.microsoft.com/office/drawing/2014/main" xmlns="" val="20001"/>
                    </a:ext>
                  </a:extLst>
                </a:gridCol>
                <a:gridCol w="1005748">
                  <a:extLst>
                    <a:ext uri="{9D8B030D-6E8A-4147-A177-3AD203B41FA5}">
                      <a16:colId xmlns:a16="http://schemas.microsoft.com/office/drawing/2014/main" xmlns="" val="20002"/>
                    </a:ext>
                  </a:extLst>
                </a:gridCol>
                <a:gridCol w="804357">
                  <a:extLst>
                    <a:ext uri="{9D8B030D-6E8A-4147-A177-3AD203B41FA5}">
                      <a16:colId xmlns:a16="http://schemas.microsoft.com/office/drawing/2014/main" xmlns="" val="20003"/>
                    </a:ext>
                  </a:extLst>
                </a:gridCol>
              </a:tblGrid>
              <a:tr h="310606">
                <a:tc>
                  <a:txBody>
                    <a:bodyPr/>
                    <a:lstStyle/>
                    <a:p>
                      <a:pPr algn="ctr" fontAlgn="b"/>
                      <a:r>
                        <a:rPr lang="it-IT" sz="1600" b="1" i="0" u="none" strike="noStrike" dirty="0">
                          <a:effectLst/>
                          <a:latin typeface="Arial" panose="020B0604020202020204" pitchFamily="34" charset="0"/>
                        </a:rPr>
                        <a:t>2018</a:t>
                      </a:r>
                    </a:p>
                  </a:txBody>
                  <a:tcPr marL="7620" marR="7620" marT="7620" marB="0" anchor="b"/>
                </a:tc>
                <a:tc>
                  <a:txBody>
                    <a:bodyPr/>
                    <a:lstStyle/>
                    <a:p>
                      <a:pPr algn="ctr" fontAlgn="ctr"/>
                      <a:r>
                        <a:rPr lang="it-IT" sz="1800" b="1" u="none" strike="noStrike" dirty="0">
                          <a:effectLst/>
                        </a:rPr>
                        <a:t>Piemonte</a:t>
                      </a:r>
                      <a:endParaRPr lang="it-IT" sz="1800" b="1" i="0" u="none" strike="noStrike" dirty="0">
                        <a:effectLst/>
                        <a:latin typeface="Arial" panose="020B0604020202020204" pitchFamily="34" charset="0"/>
                      </a:endParaRPr>
                    </a:p>
                  </a:txBody>
                  <a:tcPr marL="7620" marR="7620" marT="7620" marB="0" anchor="ctr"/>
                </a:tc>
                <a:tc>
                  <a:txBody>
                    <a:bodyPr/>
                    <a:lstStyle/>
                    <a:p>
                      <a:pPr algn="ctr" fontAlgn="ctr"/>
                      <a:r>
                        <a:rPr lang="it-IT" sz="1800" b="1" u="none" strike="noStrike" dirty="0">
                          <a:effectLst/>
                        </a:rPr>
                        <a:t>Italia </a:t>
                      </a:r>
                      <a:endParaRPr lang="it-IT" sz="1800" b="1" i="0" u="none" strike="noStrike" dirty="0">
                        <a:effectLst/>
                        <a:latin typeface="Arial" panose="020B0604020202020204" pitchFamily="34" charset="0"/>
                      </a:endParaRPr>
                    </a:p>
                  </a:txBody>
                  <a:tcPr marL="7620" marR="7620" marT="7620" marB="0" anchor="ctr"/>
                </a:tc>
                <a:tc>
                  <a:txBody>
                    <a:bodyPr/>
                    <a:lstStyle/>
                    <a:p>
                      <a:pPr algn="ctr" fontAlgn="ctr"/>
                      <a:endParaRPr lang="it-IT" sz="1800" b="1" i="1" u="none" strike="noStrike" dirty="0">
                        <a:effectLst/>
                        <a:latin typeface="Arial" panose="020B0604020202020204" pitchFamily="34" charset="0"/>
                      </a:endParaRPr>
                    </a:p>
                  </a:txBody>
                  <a:tcPr marL="7620" marR="7620" marT="7620" marB="0" anchor="ctr"/>
                </a:tc>
                <a:extLst>
                  <a:ext uri="{0D108BD9-81ED-4DB2-BD59-A6C34878D82A}">
                    <a16:rowId xmlns:a16="http://schemas.microsoft.com/office/drawing/2014/main" xmlns="" val="10000"/>
                  </a:ext>
                </a:extLst>
              </a:tr>
              <a:tr h="456948">
                <a:tc>
                  <a:txBody>
                    <a:bodyPr/>
                    <a:lstStyle/>
                    <a:p>
                      <a:pPr algn="l" fontAlgn="b"/>
                      <a:r>
                        <a:rPr lang="it-IT" sz="1800" u="none" strike="noStrike" dirty="0">
                          <a:effectLst/>
                        </a:rPr>
                        <a:t>Superficie (ha)</a:t>
                      </a:r>
                      <a:endParaRPr lang="it-IT" sz="1800" b="0" i="0" u="none" strike="noStrike" dirty="0">
                        <a:effectLst/>
                        <a:latin typeface="Arial" panose="020B0604020202020204" pitchFamily="34" charset="0"/>
                      </a:endParaRPr>
                    </a:p>
                  </a:txBody>
                  <a:tcPr marL="7620" marR="7620" marT="7620" marB="0" anchor="ctr"/>
                </a:tc>
                <a:tc>
                  <a:txBody>
                    <a:bodyPr/>
                    <a:lstStyle/>
                    <a:p>
                      <a:pPr algn="ctr" fontAlgn="b"/>
                      <a:r>
                        <a:rPr lang="it-IT" sz="1800" u="none" strike="noStrike" dirty="0">
                          <a:effectLst/>
                        </a:rPr>
                        <a:t>    23.082   </a:t>
                      </a:r>
                      <a:endParaRPr lang="it-IT" sz="1800" b="0" i="0" u="none" strike="noStrike" dirty="0">
                        <a:effectLst/>
                        <a:latin typeface="Arial" panose="020B0604020202020204" pitchFamily="34" charset="0"/>
                      </a:endParaRPr>
                    </a:p>
                  </a:txBody>
                  <a:tcPr marL="7620" marR="7620" marT="7620" marB="0" anchor="ctr"/>
                </a:tc>
                <a:tc>
                  <a:txBody>
                    <a:bodyPr/>
                    <a:lstStyle/>
                    <a:p>
                      <a:pPr algn="ctr" fontAlgn="b"/>
                      <a:r>
                        <a:rPr lang="it-IT" sz="1800" u="none" strike="noStrike" dirty="0">
                          <a:effectLst/>
                        </a:rPr>
                        <a:t>    84.306   </a:t>
                      </a:r>
                      <a:endParaRPr lang="it-IT" sz="1800" b="0" i="0" u="none" strike="noStrike" dirty="0">
                        <a:effectLst/>
                        <a:latin typeface="Arial" panose="020B0604020202020204" pitchFamily="34" charset="0"/>
                      </a:endParaRPr>
                    </a:p>
                  </a:txBody>
                  <a:tcPr marL="7620" marR="7620" marT="7620" marB="0" anchor="ctr"/>
                </a:tc>
                <a:tc>
                  <a:txBody>
                    <a:bodyPr/>
                    <a:lstStyle/>
                    <a:p>
                      <a:pPr algn="ctr" fontAlgn="b"/>
                      <a:endParaRPr lang="it-IT" sz="1800" b="0" i="1" u="none" strike="noStrike" dirty="0">
                        <a:effectLst/>
                        <a:latin typeface="Arial" panose="020B0604020202020204" pitchFamily="34" charset="0"/>
                      </a:endParaRPr>
                    </a:p>
                  </a:txBody>
                  <a:tcPr marL="7620" marR="7620" marT="7620" marB="0" anchor="ctr"/>
                </a:tc>
                <a:extLst>
                  <a:ext uri="{0D108BD9-81ED-4DB2-BD59-A6C34878D82A}">
                    <a16:rowId xmlns:a16="http://schemas.microsoft.com/office/drawing/2014/main" xmlns="" val="10001"/>
                  </a:ext>
                </a:extLst>
              </a:tr>
              <a:tr h="456948">
                <a:tc>
                  <a:txBody>
                    <a:bodyPr/>
                    <a:lstStyle/>
                    <a:p>
                      <a:pPr algn="l" fontAlgn="b"/>
                      <a:r>
                        <a:rPr lang="it-IT" sz="1800" u="none" strike="noStrike" dirty="0">
                          <a:effectLst/>
                        </a:rPr>
                        <a:t>Produzione (ton)</a:t>
                      </a:r>
                      <a:endParaRPr lang="it-IT" sz="1800" b="0" i="0" u="none" strike="noStrike" dirty="0">
                        <a:effectLst/>
                        <a:latin typeface="Arial" panose="020B0604020202020204" pitchFamily="34" charset="0"/>
                      </a:endParaRPr>
                    </a:p>
                  </a:txBody>
                  <a:tcPr marL="7620" marR="7620" marT="7620" marB="0" anchor="ctr"/>
                </a:tc>
                <a:tc>
                  <a:txBody>
                    <a:bodyPr/>
                    <a:lstStyle/>
                    <a:p>
                      <a:pPr algn="ctr" fontAlgn="b"/>
                      <a:r>
                        <a:rPr lang="it-IT" sz="1800" u="none" strike="noStrike" dirty="0">
                          <a:effectLst/>
                        </a:rPr>
                        <a:t>36.478</a:t>
                      </a:r>
                      <a:endParaRPr lang="it-IT" sz="1800" b="0" i="0" u="none" strike="noStrike" dirty="0">
                        <a:effectLst/>
                        <a:latin typeface="Arial" panose="020B0604020202020204" pitchFamily="34" charset="0"/>
                      </a:endParaRPr>
                    </a:p>
                  </a:txBody>
                  <a:tcPr marL="7620" marR="7620" marT="7620" marB="0" anchor="ctr"/>
                </a:tc>
                <a:tc>
                  <a:txBody>
                    <a:bodyPr/>
                    <a:lstStyle/>
                    <a:p>
                      <a:pPr algn="ctr" fontAlgn="b"/>
                      <a:r>
                        <a:rPr lang="it-IT" sz="1800" u="none" strike="noStrike" dirty="0">
                          <a:effectLst/>
                        </a:rPr>
                        <a:t>  132.699   </a:t>
                      </a:r>
                      <a:endParaRPr lang="it-IT" sz="1800" b="0" i="0" u="none" strike="noStrike" dirty="0">
                        <a:effectLst/>
                        <a:latin typeface="Arial" panose="020B0604020202020204" pitchFamily="34" charset="0"/>
                      </a:endParaRPr>
                    </a:p>
                  </a:txBody>
                  <a:tcPr marL="7620" marR="7620" marT="7620" marB="0" anchor="ctr"/>
                </a:tc>
                <a:tc>
                  <a:txBody>
                    <a:bodyPr/>
                    <a:lstStyle/>
                    <a:p>
                      <a:pPr algn="ctr" fontAlgn="b"/>
                      <a:endParaRPr lang="it-IT" sz="1800" b="0" i="1" u="none" strike="noStrike" dirty="0">
                        <a:effectLst/>
                        <a:latin typeface="Arial" panose="020B0604020202020204" pitchFamily="34" charset="0"/>
                      </a:endParaRPr>
                    </a:p>
                  </a:txBody>
                  <a:tcPr marL="7620" marR="7620" marT="7620" marB="0" anchor="ctr"/>
                </a:tc>
                <a:extLst>
                  <a:ext uri="{0D108BD9-81ED-4DB2-BD59-A6C34878D82A}">
                    <a16:rowId xmlns:a16="http://schemas.microsoft.com/office/drawing/2014/main" xmlns="" val="10002"/>
                  </a:ext>
                </a:extLst>
              </a:tr>
              <a:tr h="456948">
                <a:tc>
                  <a:txBody>
                    <a:bodyPr/>
                    <a:lstStyle/>
                    <a:p>
                      <a:pPr algn="l" fontAlgn="b"/>
                      <a:r>
                        <a:rPr lang="it-IT" sz="1800" u="none" strike="noStrike" dirty="0">
                          <a:effectLst/>
                        </a:rPr>
                        <a:t>Valore Produzione (mio </a:t>
                      </a:r>
                      <a:r>
                        <a:rPr lang="it-IT" sz="1800" u="none" strike="noStrike" dirty="0" err="1">
                          <a:effectLst/>
                        </a:rPr>
                        <a:t>eur</a:t>
                      </a:r>
                      <a:r>
                        <a:rPr lang="it-IT" sz="1800" u="none" strike="noStrike" dirty="0">
                          <a:effectLst/>
                        </a:rPr>
                        <a:t>)</a:t>
                      </a:r>
                      <a:endParaRPr lang="it-IT" sz="1800" b="0" i="0" u="none" strike="noStrike" dirty="0">
                        <a:effectLst/>
                        <a:latin typeface="Arial" panose="020B0604020202020204" pitchFamily="34" charset="0"/>
                      </a:endParaRPr>
                    </a:p>
                  </a:txBody>
                  <a:tcPr marL="7620" marR="7620" marT="7620" marB="0" anchor="ctr"/>
                </a:tc>
                <a:tc>
                  <a:txBody>
                    <a:bodyPr/>
                    <a:lstStyle/>
                    <a:p>
                      <a:pPr algn="ctr" fontAlgn="b"/>
                      <a:r>
                        <a:rPr lang="it-IT" sz="1800" u="none" strike="noStrike" dirty="0">
                          <a:effectLst/>
                        </a:rPr>
                        <a:t>74,6</a:t>
                      </a:r>
                      <a:endParaRPr lang="it-IT" sz="1800" b="0" i="0" u="none" strike="noStrike" dirty="0">
                        <a:effectLst/>
                        <a:latin typeface="Arial" panose="020B0604020202020204" pitchFamily="34" charset="0"/>
                      </a:endParaRPr>
                    </a:p>
                  </a:txBody>
                  <a:tcPr marL="7620" marR="7620" marT="7620" marB="0" anchor="ctr"/>
                </a:tc>
                <a:tc>
                  <a:txBody>
                    <a:bodyPr/>
                    <a:lstStyle/>
                    <a:p>
                      <a:pPr algn="ctr" fontAlgn="b"/>
                      <a:r>
                        <a:rPr lang="it-IT" sz="1800" u="none" strike="noStrike" dirty="0">
                          <a:effectLst/>
                        </a:rPr>
                        <a:t>272,1</a:t>
                      </a:r>
                      <a:endParaRPr lang="it-IT" sz="1800" b="0" i="0" u="none" strike="noStrike" dirty="0">
                        <a:effectLst/>
                        <a:latin typeface="Arial" panose="020B0604020202020204" pitchFamily="34" charset="0"/>
                      </a:endParaRPr>
                    </a:p>
                  </a:txBody>
                  <a:tcPr marL="7620" marR="7620" marT="7620" marB="0" anchor="ctr"/>
                </a:tc>
                <a:tc>
                  <a:txBody>
                    <a:bodyPr/>
                    <a:lstStyle/>
                    <a:p>
                      <a:pPr algn="ctr" fontAlgn="b"/>
                      <a:endParaRPr lang="it-IT" sz="1800" b="0" i="1" u="none" strike="noStrike" dirty="0">
                        <a:effectLst/>
                        <a:latin typeface="Arial" panose="020B0604020202020204" pitchFamily="34" charset="0"/>
                      </a:endParaRPr>
                    </a:p>
                  </a:txBody>
                  <a:tcPr marL="7620" marR="7620" marT="7620" marB="0" anchor="ctr"/>
                </a:tc>
                <a:extLst>
                  <a:ext uri="{0D108BD9-81ED-4DB2-BD59-A6C34878D82A}">
                    <a16:rowId xmlns:a16="http://schemas.microsoft.com/office/drawing/2014/main" xmlns="" val="10003"/>
                  </a:ext>
                </a:extLst>
              </a:tr>
            </a:tbl>
          </a:graphicData>
        </a:graphic>
      </p:graphicFrame>
      <p:pic>
        <p:nvPicPr>
          <p:cNvPr id="13" name="Picture 5" descr="C:\Documents and Settings\giovannib.ferrarese.MIPAAF\Desktop\LOGO MIPAAF\logo-medioMIPAAF.tif">
            <a:extLst>
              <a:ext uri="{FF2B5EF4-FFF2-40B4-BE49-F238E27FC236}">
                <a16:creationId xmlns:a16="http://schemas.microsoft.com/office/drawing/2014/main" xmlns="" id="{F3C7CFC2-8D05-40A8-AEEA-E5B2B515EF16}"/>
              </a:ext>
            </a:extLst>
          </p:cNvPr>
          <p:cNvPicPr>
            <a:picLocks noChangeAspect="1" noChangeArrowheads="1"/>
          </p:cNvPicPr>
          <p:nvPr/>
        </p:nvPicPr>
        <p:blipFill>
          <a:blip r:embed="rId3" cstate="print"/>
          <a:srcRect/>
          <a:stretch>
            <a:fillRect/>
          </a:stretch>
        </p:blipFill>
        <p:spPr bwMode="auto">
          <a:xfrm>
            <a:off x="7063222" y="5805634"/>
            <a:ext cx="1599510" cy="687240"/>
          </a:xfrm>
          <a:prstGeom prst="rect">
            <a:avLst/>
          </a:prstGeom>
          <a:noFill/>
          <a:ln w="9525">
            <a:noFill/>
            <a:miter lim="800000"/>
            <a:headEnd/>
            <a:tailEnd/>
          </a:ln>
        </p:spPr>
      </p:pic>
    </p:spTree>
    <p:extLst>
      <p:ext uri="{BB962C8B-B14F-4D97-AF65-F5344CB8AC3E}">
        <p14:creationId xmlns:p14="http://schemas.microsoft.com/office/powerpoint/2010/main" val="30203763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159315" y="903699"/>
            <a:ext cx="6534223" cy="738664"/>
          </a:xfrm>
          <a:prstGeom prst="rect">
            <a:avLst/>
          </a:prstGeom>
          <a:noFill/>
        </p:spPr>
        <p:txBody>
          <a:bodyPr wrap="square" rtlCol="0">
            <a:spAutoFit/>
          </a:bodyPr>
          <a:lstStyle/>
          <a:p>
            <a:endParaRPr lang="it-IT" dirty="0"/>
          </a:p>
          <a:p>
            <a:endParaRPr lang="it-IT" sz="2400" dirty="0">
              <a:latin typeface="Helvetica" panose="020B0604020202020204" pitchFamily="34" charset="0"/>
              <a:cs typeface="Helvetica" panose="020B0604020202020204" pitchFamily="34" charset="0"/>
            </a:endParaRPr>
          </a:p>
        </p:txBody>
      </p:sp>
      <p:sp>
        <p:nvSpPr>
          <p:cNvPr id="4" name="CasellaDiTesto 3"/>
          <p:cNvSpPr txBox="1"/>
          <p:nvPr/>
        </p:nvSpPr>
        <p:spPr>
          <a:xfrm>
            <a:off x="967408" y="3836505"/>
            <a:ext cx="7142921" cy="1446550"/>
          </a:xfrm>
          <a:prstGeom prst="rect">
            <a:avLst/>
          </a:prstGeom>
          <a:noFill/>
        </p:spPr>
        <p:txBody>
          <a:bodyPr wrap="square" rtlCol="0">
            <a:spAutoFit/>
          </a:bodyPr>
          <a:lstStyle/>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p:txBody>
      </p:sp>
      <p:pic>
        <p:nvPicPr>
          <p:cNvPr id="5" name="Picture 5" descr="C:\Documents and Settings\giovannib.ferrarese.MIPAAF\Desktop\LOGO MIPAAF\logo-medioMIPAAF.tif">
            <a:extLst>
              <a:ext uri="{FF2B5EF4-FFF2-40B4-BE49-F238E27FC236}">
                <a16:creationId xmlns:a16="http://schemas.microsoft.com/office/drawing/2014/main" xmlns="" id="{7CC3CF52-F08B-4DE4-BEAA-C4C2B65AB985}"/>
              </a:ext>
            </a:extLst>
          </p:cNvPr>
          <p:cNvPicPr>
            <a:picLocks noChangeAspect="1" noChangeArrowheads="1"/>
          </p:cNvPicPr>
          <p:nvPr/>
        </p:nvPicPr>
        <p:blipFill>
          <a:blip r:embed="rId2" cstate="print"/>
          <a:srcRect/>
          <a:stretch>
            <a:fillRect/>
          </a:stretch>
        </p:blipFill>
        <p:spPr bwMode="auto">
          <a:xfrm>
            <a:off x="6893783" y="5546971"/>
            <a:ext cx="1599510" cy="687240"/>
          </a:xfrm>
          <a:prstGeom prst="rect">
            <a:avLst/>
          </a:prstGeom>
          <a:noFill/>
          <a:ln w="9525">
            <a:noFill/>
            <a:miter lim="800000"/>
            <a:headEnd/>
            <a:tailEnd/>
          </a:ln>
        </p:spPr>
      </p:pic>
      <p:graphicFrame>
        <p:nvGraphicFramePr>
          <p:cNvPr id="3" name="Tabella 2">
            <a:extLst>
              <a:ext uri="{FF2B5EF4-FFF2-40B4-BE49-F238E27FC236}">
                <a16:creationId xmlns:a16="http://schemas.microsoft.com/office/drawing/2014/main" xmlns="" id="{CD54EEA8-4CD9-4B26-839F-3BDC43C55492}"/>
              </a:ext>
            </a:extLst>
          </p:cNvPr>
          <p:cNvGraphicFramePr>
            <a:graphicFrameLocks noGrp="1"/>
          </p:cNvGraphicFramePr>
          <p:nvPr>
            <p:extLst>
              <p:ext uri="{D42A27DB-BD31-4B8C-83A1-F6EECF244321}">
                <p14:modId xmlns:p14="http://schemas.microsoft.com/office/powerpoint/2010/main" val="1885754621"/>
              </p:ext>
            </p:extLst>
          </p:nvPr>
        </p:nvGraphicFramePr>
        <p:xfrm>
          <a:off x="861134" y="1642369"/>
          <a:ext cx="6143348" cy="4500984"/>
        </p:xfrm>
        <a:graphic>
          <a:graphicData uri="http://schemas.openxmlformats.org/drawingml/2006/table">
            <a:tbl>
              <a:tblPr>
                <a:tableStyleId>{5C22544A-7EE6-4342-B048-85BDC9FD1C3A}</a:tableStyleId>
              </a:tblPr>
              <a:tblGrid>
                <a:gridCol w="1761624">
                  <a:extLst>
                    <a:ext uri="{9D8B030D-6E8A-4147-A177-3AD203B41FA5}">
                      <a16:colId xmlns:a16="http://schemas.microsoft.com/office/drawing/2014/main" xmlns="" val="1228211576"/>
                    </a:ext>
                  </a:extLst>
                </a:gridCol>
                <a:gridCol w="756350">
                  <a:extLst>
                    <a:ext uri="{9D8B030D-6E8A-4147-A177-3AD203B41FA5}">
                      <a16:colId xmlns:a16="http://schemas.microsoft.com/office/drawing/2014/main" xmlns="" val="3148284636"/>
                    </a:ext>
                  </a:extLst>
                </a:gridCol>
                <a:gridCol w="756350">
                  <a:extLst>
                    <a:ext uri="{9D8B030D-6E8A-4147-A177-3AD203B41FA5}">
                      <a16:colId xmlns:a16="http://schemas.microsoft.com/office/drawing/2014/main" xmlns="" val="357559272"/>
                    </a:ext>
                  </a:extLst>
                </a:gridCol>
                <a:gridCol w="756350">
                  <a:extLst>
                    <a:ext uri="{9D8B030D-6E8A-4147-A177-3AD203B41FA5}">
                      <a16:colId xmlns:a16="http://schemas.microsoft.com/office/drawing/2014/main" xmlns="" val="3318296020"/>
                    </a:ext>
                  </a:extLst>
                </a:gridCol>
                <a:gridCol w="756350">
                  <a:extLst>
                    <a:ext uri="{9D8B030D-6E8A-4147-A177-3AD203B41FA5}">
                      <a16:colId xmlns:a16="http://schemas.microsoft.com/office/drawing/2014/main" xmlns="" val="1204314625"/>
                    </a:ext>
                  </a:extLst>
                </a:gridCol>
                <a:gridCol w="756350">
                  <a:extLst>
                    <a:ext uri="{9D8B030D-6E8A-4147-A177-3AD203B41FA5}">
                      <a16:colId xmlns:a16="http://schemas.microsoft.com/office/drawing/2014/main" xmlns="" val="2606416849"/>
                    </a:ext>
                  </a:extLst>
                </a:gridCol>
                <a:gridCol w="599974">
                  <a:extLst>
                    <a:ext uri="{9D8B030D-6E8A-4147-A177-3AD203B41FA5}">
                      <a16:colId xmlns:a16="http://schemas.microsoft.com/office/drawing/2014/main" xmlns="" val="1417283405"/>
                    </a:ext>
                  </a:extLst>
                </a:gridCol>
              </a:tblGrid>
              <a:tr h="166758">
                <a:tc>
                  <a:txBody>
                    <a:bodyPr/>
                    <a:lstStyle/>
                    <a:p>
                      <a:pPr algn="l" fontAlgn="b"/>
                      <a:r>
                        <a:rPr lang="it-IT" sz="1000" u="none" strike="noStrike">
                          <a:effectLst/>
                        </a:rPr>
                        <a:t> </a:t>
                      </a:r>
                      <a:endParaRPr lang="it-IT" sz="1000" b="0" i="0" u="none" strike="noStrike">
                        <a:effectLst/>
                        <a:latin typeface="Arial" panose="020B0604020202020204" pitchFamily="34" charset="0"/>
                      </a:endParaRPr>
                    </a:p>
                  </a:txBody>
                  <a:tcPr marL="9480" marR="9480" marT="9480" marB="0" anchor="b"/>
                </a:tc>
                <a:tc>
                  <a:txBody>
                    <a:bodyPr/>
                    <a:lstStyle/>
                    <a:p>
                      <a:pPr algn="ctr" fontAlgn="b"/>
                      <a:r>
                        <a:rPr lang="it-IT" sz="1000" u="none" strike="noStrike">
                          <a:effectLst/>
                        </a:rPr>
                        <a:t> </a:t>
                      </a:r>
                      <a:endParaRPr lang="it-IT" sz="1000" b="0" i="0" u="none" strike="noStrike">
                        <a:effectLst/>
                        <a:latin typeface="Arial" panose="020B0604020202020204" pitchFamily="34" charset="0"/>
                      </a:endParaRPr>
                    </a:p>
                  </a:txBody>
                  <a:tcPr marL="9480" marR="9480" marT="9480" marB="0" anchor="b"/>
                </a:tc>
                <a:tc>
                  <a:txBody>
                    <a:bodyPr/>
                    <a:lstStyle/>
                    <a:p>
                      <a:pPr algn="ctr" fontAlgn="b"/>
                      <a:r>
                        <a:rPr lang="it-IT" sz="1000" u="none" strike="noStrike">
                          <a:effectLst/>
                        </a:rPr>
                        <a:t> </a:t>
                      </a:r>
                      <a:endParaRPr lang="it-IT" sz="1000" b="0" i="0" u="none" strike="noStrike">
                        <a:effectLst/>
                        <a:latin typeface="Arial" panose="020B0604020202020204" pitchFamily="34" charset="0"/>
                      </a:endParaRPr>
                    </a:p>
                  </a:txBody>
                  <a:tcPr marL="9480" marR="9480" marT="9480" marB="0" anchor="b"/>
                </a:tc>
                <a:tc>
                  <a:txBody>
                    <a:bodyPr/>
                    <a:lstStyle/>
                    <a:p>
                      <a:pPr algn="ctr" fontAlgn="b"/>
                      <a:r>
                        <a:rPr lang="it-IT" sz="1000" u="none" strike="noStrike">
                          <a:effectLst/>
                        </a:rPr>
                        <a:t> </a:t>
                      </a:r>
                      <a:endParaRPr lang="it-IT" sz="1000" b="0" i="1" u="none" strike="noStrike">
                        <a:effectLst/>
                        <a:latin typeface="Arial" panose="020B0604020202020204" pitchFamily="34" charset="0"/>
                      </a:endParaRPr>
                    </a:p>
                  </a:txBody>
                  <a:tcPr marL="9480" marR="9480" marT="9480" marB="0" anchor="b"/>
                </a:tc>
                <a:tc>
                  <a:txBody>
                    <a:bodyPr/>
                    <a:lstStyle/>
                    <a:p>
                      <a:pPr algn="ctr" fontAlgn="b"/>
                      <a:r>
                        <a:rPr lang="it-IT" sz="1000" u="none" strike="noStrike">
                          <a:effectLst/>
                        </a:rPr>
                        <a:t> </a:t>
                      </a:r>
                      <a:endParaRPr lang="it-IT" sz="1000" b="0" i="0" u="none" strike="noStrike">
                        <a:effectLst/>
                        <a:latin typeface="Arial" panose="020B0604020202020204" pitchFamily="34" charset="0"/>
                      </a:endParaRPr>
                    </a:p>
                  </a:txBody>
                  <a:tcPr marL="9480" marR="9480" marT="9480" marB="0" anchor="b"/>
                </a:tc>
                <a:tc>
                  <a:txBody>
                    <a:bodyPr/>
                    <a:lstStyle/>
                    <a:p>
                      <a:pPr algn="ctr" fontAlgn="b"/>
                      <a:r>
                        <a:rPr lang="it-IT" sz="1000" u="none" strike="noStrike">
                          <a:effectLst/>
                        </a:rPr>
                        <a:t> </a:t>
                      </a:r>
                      <a:endParaRPr lang="it-IT" sz="1000" b="0" i="0" u="none" strike="noStrike">
                        <a:effectLst/>
                        <a:latin typeface="Arial" panose="020B0604020202020204" pitchFamily="34" charset="0"/>
                      </a:endParaRPr>
                    </a:p>
                  </a:txBody>
                  <a:tcPr marL="9480" marR="9480" marT="9480" marB="0" anchor="b"/>
                </a:tc>
                <a:tc>
                  <a:txBody>
                    <a:bodyPr/>
                    <a:lstStyle/>
                    <a:p>
                      <a:pPr algn="l" fontAlgn="b"/>
                      <a:r>
                        <a:rPr lang="it-IT" sz="1000" u="none" strike="noStrike">
                          <a:effectLst/>
                        </a:rPr>
                        <a:t> </a:t>
                      </a:r>
                      <a:endParaRPr lang="it-IT" sz="1000" b="0" i="1" u="none" strike="noStrike">
                        <a:effectLst/>
                        <a:latin typeface="Arial" panose="020B0604020202020204" pitchFamily="34" charset="0"/>
                      </a:endParaRPr>
                    </a:p>
                  </a:txBody>
                  <a:tcPr marL="9480" marR="9480" marT="9480" marB="0" anchor="b"/>
                </a:tc>
                <a:extLst>
                  <a:ext uri="{0D108BD9-81ED-4DB2-BD59-A6C34878D82A}">
                    <a16:rowId xmlns:a16="http://schemas.microsoft.com/office/drawing/2014/main" xmlns="" val="414272503"/>
                  </a:ext>
                </a:extLst>
              </a:tr>
              <a:tr h="332034">
                <a:tc>
                  <a:txBody>
                    <a:bodyPr/>
                    <a:lstStyle/>
                    <a:p>
                      <a:pPr algn="l" fontAlgn="b"/>
                      <a:r>
                        <a:rPr lang="it-IT" sz="1000" u="none" strike="noStrike">
                          <a:effectLst/>
                        </a:rPr>
                        <a:t> </a:t>
                      </a:r>
                      <a:endParaRPr lang="it-IT" sz="1000" b="1" i="0" u="none" strike="noStrike">
                        <a:effectLst/>
                        <a:latin typeface="Arial" panose="020B0604020202020204" pitchFamily="34" charset="0"/>
                      </a:endParaRPr>
                    </a:p>
                  </a:txBody>
                  <a:tcPr marL="9480" marR="9480" marT="9480" marB="0" anchor="b"/>
                </a:tc>
                <a:tc>
                  <a:txBody>
                    <a:bodyPr/>
                    <a:lstStyle/>
                    <a:p>
                      <a:pPr algn="ctr" fontAlgn="ctr"/>
                      <a:r>
                        <a:rPr lang="it-IT" sz="1000" u="none" strike="noStrike">
                          <a:effectLst/>
                        </a:rPr>
                        <a:t>Superficie totale</a:t>
                      </a:r>
                      <a:endParaRPr lang="it-IT" sz="1000" b="1" i="0" u="none" strike="noStrike">
                        <a:effectLst/>
                        <a:latin typeface="Arial" panose="020B0604020202020204" pitchFamily="34" charset="0"/>
                      </a:endParaRPr>
                    </a:p>
                  </a:txBody>
                  <a:tcPr marL="9480" marR="9480" marT="9480" marB="0" anchor="ctr"/>
                </a:tc>
                <a:tc gridSpan="2">
                  <a:txBody>
                    <a:bodyPr/>
                    <a:lstStyle/>
                    <a:p>
                      <a:pPr algn="ctr" fontAlgn="ctr"/>
                      <a:r>
                        <a:rPr lang="it-IT" sz="1000" u="none" strike="noStrike">
                          <a:effectLst/>
                        </a:rPr>
                        <a:t>Superficie in produzione</a:t>
                      </a:r>
                      <a:endParaRPr lang="it-IT" sz="1000" b="1" i="0" u="none" strike="noStrike">
                        <a:effectLst/>
                        <a:latin typeface="Arial" panose="020B0604020202020204" pitchFamily="34" charset="0"/>
                      </a:endParaRPr>
                    </a:p>
                  </a:txBody>
                  <a:tcPr marL="9480" marR="9480" marT="9480" marB="0" anchor="ctr"/>
                </a:tc>
                <a:tc hMerge="1">
                  <a:txBody>
                    <a:bodyPr/>
                    <a:lstStyle/>
                    <a:p>
                      <a:endParaRPr lang="it-IT"/>
                    </a:p>
                  </a:txBody>
                  <a:tcPr/>
                </a:tc>
                <a:tc>
                  <a:txBody>
                    <a:bodyPr/>
                    <a:lstStyle/>
                    <a:p>
                      <a:pPr algn="ctr" fontAlgn="ctr"/>
                      <a:r>
                        <a:rPr lang="it-IT" sz="1000" u="none" strike="noStrike">
                          <a:effectLst/>
                        </a:rPr>
                        <a:t>Produzione Totale</a:t>
                      </a:r>
                      <a:endParaRPr lang="it-IT" sz="1000" b="1" i="0" u="none" strike="noStrike">
                        <a:effectLst/>
                        <a:latin typeface="Arial" panose="020B0604020202020204" pitchFamily="34" charset="0"/>
                      </a:endParaRPr>
                    </a:p>
                  </a:txBody>
                  <a:tcPr marL="9480" marR="9480" marT="9480" marB="0" anchor="ctr"/>
                </a:tc>
                <a:tc gridSpan="2">
                  <a:txBody>
                    <a:bodyPr/>
                    <a:lstStyle/>
                    <a:p>
                      <a:pPr algn="ctr" fontAlgn="ctr"/>
                      <a:r>
                        <a:rPr lang="it-IT" sz="1000" u="none" strike="noStrike">
                          <a:effectLst/>
                        </a:rPr>
                        <a:t>Produzione raccolta</a:t>
                      </a:r>
                      <a:endParaRPr lang="it-IT" sz="1000" b="1" i="0" u="none" strike="noStrike">
                        <a:effectLst/>
                        <a:latin typeface="Arial" panose="020B0604020202020204" pitchFamily="34" charset="0"/>
                      </a:endParaRPr>
                    </a:p>
                  </a:txBody>
                  <a:tcPr marL="9480" marR="9480" marT="9480" marB="0" anchor="ctr"/>
                </a:tc>
                <a:tc hMerge="1">
                  <a:txBody>
                    <a:bodyPr/>
                    <a:lstStyle/>
                    <a:p>
                      <a:endParaRPr lang="it-IT"/>
                    </a:p>
                  </a:txBody>
                  <a:tcPr/>
                </a:tc>
                <a:extLst>
                  <a:ext uri="{0D108BD9-81ED-4DB2-BD59-A6C34878D82A}">
                    <a16:rowId xmlns:a16="http://schemas.microsoft.com/office/drawing/2014/main" xmlns="" val="433125896"/>
                  </a:ext>
                </a:extLst>
              </a:tr>
              <a:tr h="166758">
                <a:tc>
                  <a:txBody>
                    <a:bodyPr/>
                    <a:lstStyle/>
                    <a:p>
                      <a:pPr algn="l" fontAlgn="b"/>
                      <a:r>
                        <a:rPr lang="it-IT" sz="1000" u="none" strike="noStrike">
                          <a:effectLst/>
                        </a:rPr>
                        <a:t> </a:t>
                      </a:r>
                      <a:endParaRPr lang="it-IT" sz="1000" b="1" i="0" u="none" strike="noStrike">
                        <a:effectLst/>
                        <a:latin typeface="Arial" panose="020B0604020202020204" pitchFamily="34" charset="0"/>
                      </a:endParaRPr>
                    </a:p>
                  </a:txBody>
                  <a:tcPr marL="9480" marR="9480" marT="9480" marB="0" anchor="b"/>
                </a:tc>
                <a:tc>
                  <a:txBody>
                    <a:bodyPr/>
                    <a:lstStyle/>
                    <a:p>
                      <a:pPr algn="ctr" fontAlgn="ctr"/>
                      <a:r>
                        <a:rPr lang="it-IT" sz="1000" u="none" strike="noStrike">
                          <a:effectLst/>
                        </a:rPr>
                        <a:t>ha</a:t>
                      </a:r>
                      <a:endParaRPr lang="it-IT" sz="1000" b="1" i="0" u="none" strike="noStrike">
                        <a:effectLst/>
                        <a:latin typeface="Arial" panose="020B0604020202020204" pitchFamily="34" charset="0"/>
                      </a:endParaRPr>
                    </a:p>
                  </a:txBody>
                  <a:tcPr marL="9480" marR="9480" marT="9480" marB="0" anchor="ctr"/>
                </a:tc>
                <a:tc gridSpan="2">
                  <a:txBody>
                    <a:bodyPr/>
                    <a:lstStyle/>
                    <a:p>
                      <a:pPr algn="ctr" fontAlgn="ctr"/>
                      <a:r>
                        <a:rPr lang="it-IT" sz="1000" u="none" strike="noStrike">
                          <a:effectLst/>
                        </a:rPr>
                        <a:t>ha</a:t>
                      </a:r>
                      <a:endParaRPr lang="it-IT" sz="1000" b="1" i="0" u="none" strike="noStrike">
                        <a:effectLst/>
                        <a:latin typeface="Arial" panose="020B0604020202020204" pitchFamily="34" charset="0"/>
                      </a:endParaRPr>
                    </a:p>
                  </a:txBody>
                  <a:tcPr marL="9480" marR="9480" marT="9480" marB="0" anchor="ctr"/>
                </a:tc>
                <a:tc hMerge="1">
                  <a:txBody>
                    <a:bodyPr/>
                    <a:lstStyle/>
                    <a:p>
                      <a:endParaRPr lang="it-IT"/>
                    </a:p>
                  </a:txBody>
                  <a:tcPr/>
                </a:tc>
                <a:tc>
                  <a:txBody>
                    <a:bodyPr/>
                    <a:lstStyle/>
                    <a:p>
                      <a:pPr algn="ctr" fontAlgn="ctr"/>
                      <a:r>
                        <a:rPr lang="it-IT" sz="1000" u="none" strike="noStrike">
                          <a:effectLst/>
                        </a:rPr>
                        <a:t>ton</a:t>
                      </a:r>
                      <a:endParaRPr lang="it-IT" sz="1000" b="1" i="0" u="none" strike="noStrike">
                        <a:effectLst/>
                        <a:latin typeface="Arial" panose="020B0604020202020204" pitchFamily="34" charset="0"/>
                      </a:endParaRPr>
                    </a:p>
                  </a:txBody>
                  <a:tcPr marL="9480" marR="9480" marT="9480" marB="0" anchor="ctr"/>
                </a:tc>
                <a:tc gridSpan="2">
                  <a:txBody>
                    <a:bodyPr/>
                    <a:lstStyle/>
                    <a:p>
                      <a:pPr algn="ctr" fontAlgn="ctr"/>
                      <a:r>
                        <a:rPr lang="it-IT" sz="1000" u="none" strike="noStrike">
                          <a:effectLst/>
                        </a:rPr>
                        <a:t>ton</a:t>
                      </a:r>
                      <a:endParaRPr lang="it-IT" sz="1000" b="1" i="0" u="none" strike="noStrike">
                        <a:effectLst/>
                        <a:latin typeface="Arial" panose="020B0604020202020204" pitchFamily="34" charset="0"/>
                      </a:endParaRPr>
                    </a:p>
                  </a:txBody>
                  <a:tcPr marL="9480" marR="9480" marT="9480" marB="0" anchor="ctr"/>
                </a:tc>
                <a:tc hMerge="1">
                  <a:txBody>
                    <a:bodyPr/>
                    <a:lstStyle/>
                    <a:p>
                      <a:endParaRPr lang="it-IT"/>
                    </a:p>
                  </a:txBody>
                  <a:tcPr/>
                </a:tc>
                <a:extLst>
                  <a:ext uri="{0D108BD9-81ED-4DB2-BD59-A6C34878D82A}">
                    <a16:rowId xmlns:a16="http://schemas.microsoft.com/office/drawing/2014/main" xmlns="" val="3953710983"/>
                  </a:ext>
                </a:extLst>
              </a:tr>
              <a:tr h="166758">
                <a:tc>
                  <a:txBody>
                    <a:bodyPr/>
                    <a:lstStyle/>
                    <a:p>
                      <a:pPr algn="l" fontAlgn="b"/>
                      <a:r>
                        <a:rPr lang="it-IT" sz="1000" u="none" strike="noStrike">
                          <a:effectLst/>
                        </a:rPr>
                        <a:t> </a:t>
                      </a:r>
                      <a:endParaRPr lang="it-IT" sz="1000" b="1" i="0" u="none" strike="noStrike">
                        <a:effectLst/>
                        <a:latin typeface="Arial" panose="020B0604020202020204" pitchFamily="34" charset="0"/>
                      </a:endParaRPr>
                    </a:p>
                  </a:txBody>
                  <a:tcPr marL="9480" marR="9480" marT="9480" marB="0" anchor="b"/>
                </a:tc>
                <a:tc>
                  <a:txBody>
                    <a:bodyPr/>
                    <a:lstStyle/>
                    <a:p>
                      <a:pPr algn="ctr" fontAlgn="ctr"/>
                      <a:r>
                        <a:rPr lang="it-IT" sz="1000" u="none" strike="noStrike">
                          <a:effectLst/>
                        </a:rPr>
                        <a:t> </a:t>
                      </a:r>
                      <a:endParaRPr lang="it-IT" sz="1000" b="1"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a:t>
                      </a:r>
                      <a:endParaRPr lang="it-IT" sz="1000" b="1"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a:t>
                      </a:r>
                      <a:endParaRPr lang="it-IT" sz="1000" b="1"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a:t>
                      </a:r>
                      <a:endParaRPr lang="it-IT" sz="1000" b="1"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a:t>
                      </a:r>
                      <a:endParaRPr lang="it-IT" sz="1000" b="1"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a:t>
                      </a:r>
                      <a:endParaRPr lang="it-IT" sz="1000" b="1" i="0" u="none" strike="noStrike">
                        <a:effectLst/>
                        <a:latin typeface="Arial" panose="020B0604020202020204" pitchFamily="34" charset="0"/>
                      </a:endParaRPr>
                    </a:p>
                  </a:txBody>
                  <a:tcPr marL="9480" marR="9480" marT="9480" marB="0" anchor="ctr"/>
                </a:tc>
                <a:extLst>
                  <a:ext uri="{0D108BD9-81ED-4DB2-BD59-A6C34878D82A}">
                    <a16:rowId xmlns:a16="http://schemas.microsoft.com/office/drawing/2014/main" xmlns="" val="3320033879"/>
                  </a:ext>
                </a:extLst>
              </a:tr>
              <a:tr h="166758">
                <a:tc>
                  <a:txBody>
                    <a:bodyPr/>
                    <a:lstStyle/>
                    <a:p>
                      <a:pPr algn="l" fontAlgn="b"/>
                      <a:r>
                        <a:rPr lang="it-IT" sz="1000" u="none" strike="noStrike">
                          <a:effectLst/>
                        </a:rPr>
                        <a:t>Piemonte</a:t>
                      </a:r>
                      <a:endParaRPr lang="it-IT" sz="1000" b="0" i="0" u="none" strike="noStrike">
                        <a:effectLst/>
                        <a:latin typeface="Arial" panose="020B0604020202020204" pitchFamily="34" charset="0"/>
                      </a:endParaRPr>
                    </a:p>
                  </a:txBody>
                  <a:tcPr marL="9480" marR="9480" marT="9480" marB="0" anchor="b"/>
                </a:tc>
                <a:tc>
                  <a:txBody>
                    <a:bodyPr/>
                    <a:lstStyle/>
                    <a:p>
                      <a:pPr algn="ctr" fontAlgn="ctr"/>
                      <a:r>
                        <a:rPr lang="it-IT" sz="1000" u="none" strike="noStrike">
                          <a:effectLst/>
                        </a:rPr>
                        <a:t> 23.226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23.082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29,37%</a:t>
                      </a:r>
                      <a:endParaRPr lang="it-IT" sz="1000" b="0" i="1"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36.601,6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36.477,6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27,49%</a:t>
                      </a:r>
                      <a:endParaRPr lang="it-IT" sz="1000" b="0" i="1" u="none" strike="noStrike">
                        <a:effectLst/>
                        <a:latin typeface="Arial" panose="020B0604020202020204" pitchFamily="34" charset="0"/>
                      </a:endParaRPr>
                    </a:p>
                  </a:txBody>
                  <a:tcPr marL="9480" marR="9480" marT="9480" marB="0" anchor="ctr"/>
                </a:tc>
                <a:extLst>
                  <a:ext uri="{0D108BD9-81ED-4DB2-BD59-A6C34878D82A}">
                    <a16:rowId xmlns:a16="http://schemas.microsoft.com/office/drawing/2014/main" xmlns="" val="508083124"/>
                  </a:ext>
                </a:extLst>
              </a:tr>
              <a:tr h="166758">
                <a:tc>
                  <a:txBody>
                    <a:bodyPr/>
                    <a:lstStyle/>
                    <a:p>
                      <a:pPr algn="l" fontAlgn="b"/>
                      <a:r>
                        <a:rPr lang="it-IT" sz="1000" u="none" strike="noStrike">
                          <a:effectLst/>
                        </a:rPr>
                        <a:t>Valle d'Aosta</a:t>
                      </a:r>
                      <a:endParaRPr lang="it-IT" sz="1000" b="0" i="0" u="none" strike="noStrike">
                        <a:effectLst/>
                        <a:latin typeface="Arial" panose="020B0604020202020204" pitchFamily="34" charset="0"/>
                      </a:endParaRPr>
                    </a:p>
                  </a:txBody>
                  <a:tcPr marL="9480" marR="9480" marT="9480" marB="0" anchor="b"/>
                </a:tc>
                <a:tc>
                  <a:txBody>
                    <a:bodyPr/>
                    <a:lstStyle/>
                    <a:p>
                      <a:pPr algn="ctr" fontAlgn="ctr"/>
                      <a:r>
                        <a:rPr lang="it-IT" sz="1000" u="none" strike="noStrike">
                          <a:effectLst/>
                        </a:rPr>
                        <a:t> -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a:t>
                      </a:r>
                      <a:endParaRPr lang="it-IT" sz="1000" b="0" i="1"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a:t>
                      </a:r>
                      <a:endParaRPr lang="it-IT" sz="1000" b="0" i="1" u="none" strike="noStrike">
                        <a:effectLst/>
                        <a:latin typeface="Arial" panose="020B0604020202020204" pitchFamily="34" charset="0"/>
                      </a:endParaRPr>
                    </a:p>
                  </a:txBody>
                  <a:tcPr marL="9480" marR="9480" marT="9480" marB="0" anchor="ctr"/>
                </a:tc>
                <a:extLst>
                  <a:ext uri="{0D108BD9-81ED-4DB2-BD59-A6C34878D82A}">
                    <a16:rowId xmlns:a16="http://schemas.microsoft.com/office/drawing/2014/main" xmlns="" val="2622283016"/>
                  </a:ext>
                </a:extLst>
              </a:tr>
              <a:tr h="166758">
                <a:tc>
                  <a:txBody>
                    <a:bodyPr/>
                    <a:lstStyle/>
                    <a:p>
                      <a:pPr algn="l" fontAlgn="b"/>
                      <a:r>
                        <a:rPr lang="it-IT" sz="1000" u="none" strike="noStrike">
                          <a:effectLst/>
                        </a:rPr>
                        <a:t>Lombardia</a:t>
                      </a:r>
                      <a:endParaRPr lang="it-IT" sz="1000" b="0" i="0" u="none" strike="noStrike">
                        <a:effectLst/>
                        <a:latin typeface="Arial" panose="020B0604020202020204" pitchFamily="34" charset="0"/>
                      </a:endParaRPr>
                    </a:p>
                  </a:txBody>
                  <a:tcPr marL="9480" marR="9480" marT="9480" marB="0" anchor="b"/>
                </a:tc>
                <a:tc>
                  <a:txBody>
                    <a:bodyPr/>
                    <a:lstStyle/>
                    <a:p>
                      <a:pPr algn="ctr" fontAlgn="ctr"/>
                      <a:r>
                        <a:rPr lang="it-IT" sz="1000" u="none" strike="noStrike">
                          <a:effectLst/>
                        </a:rPr>
                        <a:t> 117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51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0,06%</a:t>
                      </a:r>
                      <a:endParaRPr lang="it-IT" sz="1000" b="0" i="1"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50,9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50,9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0,04%</a:t>
                      </a:r>
                      <a:endParaRPr lang="it-IT" sz="1000" b="0" i="1" u="none" strike="noStrike">
                        <a:effectLst/>
                        <a:latin typeface="Arial" panose="020B0604020202020204" pitchFamily="34" charset="0"/>
                      </a:endParaRPr>
                    </a:p>
                  </a:txBody>
                  <a:tcPr marL="9480" marR="9480" marT="9480" marB="0" anchor="ctr"/>
                </a:tc>
                <a:extLst>
                  <a:ext uri="{0D108BD9-81ED-4DB2-BD59-A6C34878D82A}">
                    <a16:rowId xmlns:a16="http://schemas.microsoft.com/office/drawing/2014/main" xmlns="" val="59820955"/>
                  </a:ext>
                </a:extLst>
              </a:tr>
              <a:tr h="166758">
                <a:tc>
                  <a:txBody>
                    <a:bodyPr/>
                    <a:lstStyle/>
                    <a:p>
                      <a:pPr algn="l" fontAlgn="b"/>
                      <a:r>
                        <a:rPr lang="it-IT" sz="1000" u="none" strike="noStrike">
                          <a:effectLst/>
                        </a:rPr>
                        <a:t>Liguria</a:t>
                      </a:r>
                      <a:endParaRPr lang="it-IT" sz="1000" b="0" i="0" u="none" strike="noStrike">
                        <a:effectLst/>
                        <a:latin typeface="Arial" panose="020B0604020202020204" pitchFamily="34" charset="0"/>
                      </a:endParaRPr>
                    </a:p>
                  </a:txBody>
                  <a:tcPr marL="9480" marR="9480" marT="9480" marB="0" anchor="b"/>
                </a:tc>
                <a:tc>
                  <a:txBody>
                    <a:bodyPr/>
                    <a:lstStyle/>
                    <a:p>
                      <a:pPr algn="ctr" fontAlgn="ctr"/>
                      <a:r>
                        <a:rPr lang="it-IT" sz="1000" u="none" strike="noStrike">
                          <a:effectLst/>
                        </a:rPr>
                        <a:t> 176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174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0,22%</a:t>
                      </a:r>
                      <a:endParaRPr lang="it-IT" sz="1000" b="0" i="1"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101,0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100,6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0,08%</a:t>
                      </a:r>
                      <a:endParaRPr lang="it-IT" sz="1000" b="0" i="1" u="none" strike="noStrike">
                        <a:effectLst/>
                        <a:latin typeface="Arial" panose="020B0604020202020204" pitchFamily="34" charset="0"/>
                      </a:endParaRPr>
                    </a:p>
                  </a:txBody>
                  <a:tcPr marL="9480" marR="9480" marT="9480" marB="0" anchor="ctr"/>
                </a:tc>
                <a:extLst>
                  <a:ext uri="{0D108BD9-81ED-4DB2-BD59-A6C34878D82A}">
                    <a16:rowId xmlns:a16="http://schemas.microsoft.com/office/drawing/2014/main" xmlns="" val="3794578138"/>
                  </a:ext>
                </a:extLst>
              </a:tr>
              <a:tr h="166758">
                <a:tc>
                  <a:txBody>
                    <a:bodyPr/>
                    <a:lstStyle/>
                    <a:p>
                      <a:pPr algn="l" fontAlgn="b"/>
                      <a:r>
                        <a:rPr lang="it-IT" sz="1000" u="none" strike="noStrike">
                          <a:effectLst/>
                        </a:rPr>
                        <a:t>Trentino-Alto Adige</a:t>
                      </a:r>
                      <a:endParaRPr lang="it-IT" sz="1000" b="0" i="0" u="none" strike="noStrike">
                        <a:effectLst/>
                        <a:latin typeface="Arial" panose="020B0604020202020204" pitchFamily="34" charset="0"/>
                      </a:endParaRPr>
                    </a:p>
                  </a:txBody>
                  <a:tcPr marL="9480" marR="9480" marT="9480" marB="0" anchor="b"/>
                </a:tc>
                <a:tc>
                  <a:txBody>
                    <a:bodyPr/>
                    <a:lstStyle/>
                    <a:p>
                      <a:pPr algn="ctr" fontAlgn="ctr"/>
                      <a:r>
                        <a:rPr lang="it-IT" sz="1000" u="none" strike="noStrike">
                          <a:effectLst/>
                        </a:rPr>
                        <a:t> -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a:t>
                      </a:r>
                      <a:endParaRPr lang="it-IT" sz="1000" b="0" i="1"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a:t>
                      </a:r>
                      <a:endParaRPr lang="it-IT" sz="1000" b="0" i="1" u="none" strike="noStrike">
                        <a:effectLst/>
                        <a:latin typeface="Arial" panose="020B0604020202020204" pitchFamily="34" charset="0"/>
                      </a:endParaRPr>
                    </a:p>
                  </a:txBody>
                  <a:tcPr marL="9480" marR="9480" marT="9480" marB="0" anchor="ctr"/>
                </a:tc>
                <a:extLst>
                  <a:ext uri="{0D108BD9-81ED-4DB2-BD59-A6C34878D82A}">
                    <a16:rowId xmlns:a16="http://schemas.microsoft.com/office/drawing/2014/main" xmlns="" val="2183431989"/>
                  </a:ext>
                </a:extLst>
              </a:tr>
              <a:tr h="166758">
                <a:tc>
                  <a:txBody>
                    <a:bodyPr/>
                    <a:lstStyle/>
                    <a:p>
                      <a:pPr algn="l" fontAlgn="b"/>
                      <a:r>
                        <a:rPr lang="it-IT" sz="1000" u="none" strike="noStrike">
                          <a:effectLst/>
                        </a:rPr>
                        <a:t>Veneto</a:t>
                      </a:r>
                      <a:endParaRPr lang="it-IT" sz="1000" b="0" i="0" u="none" strike="noStrike">
                        <a:effectLst/>
                        <a:latin typeface="Arial" panose="020B0604020202020204" pitchFamily="34" charset="0"/>
                      </a:endParaRPr>
                    </a:p>
                  </a:txBody>
                  <a:tcPr marL="9480" marR="9480" marT="9480" marB="0" anchor="b"/>
                </a:tc>
                <a:tc>
                  <a:txBody>
                    <a:bodyPr/>
                    <a:lstStyle/>
                    <a:p>
                      <a:pPr algn="ctr" fontAlgn="ctr"/>
                      <a:r>
                        <a:rPr lang="it-IT" sz="1000" u="none" strike="noStrike">
                          <a:effectLst/>
                        </a:rPr>
                        <a:t> 334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334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0,42%</a:t>
                      </a:r>
                      <a:endParaRPr lang="it-IT" sz="1000" b="0" i="1"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613,2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606,9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0,46%</a:t>
                      </a:r>
                      <a:endParaRPr lang="it-IT" sz="1000" b="0" i="1" u="none" strike="noStrike">
                        <a:effectLst/>
                        <a:latin typeface="Arial" panose="020B0604020202020204" pitchFamily="34" charset="0"/>
                      </a:endParaRPr>
                    </a:p>
                  </a:txBody>
                  <a:tcPr marL="9480" marR="9480" marT="9480" marB="0" anchor="ctr"/>
                </a:tc>
                <a:extLst>
                  <a:ext uri="{0D108BD9-81ED-4DB2-BD59-A6C34878D82A}">
                    <a16:rowId xmlns:a16="http://schemas.microsoft.com/office/drawing/2014/main" xmlns="" val="3967066608"/>
                  </a:ext>
                </a:extLst>
              </a:tr>
              <a:tr h="166758">
                <a:tc>
                  <a:txBody>
                    <a:bodyPr/>
                    <a:lstStyle/>
                    <a:p>
                      <a:pPr algn="l" fontAlgn="b"/>
                      <a:r>
                        <a:rPr lang="it-IT" sz="1000" u="none" strike="noStrike">
                          <a:effectLst/>
                        </a:rPr>
                        <a:t>Friuli-Venezia Giulia</a:t>
                      </a:r>
                      <a:endParaRPr lang="it-IT" sz="1000" b="0" i="0" u="none" strike="noStrike">
                        <a:effectLst/>
                        <a:latin typeface="Arial" panose="020B0604020202020204" pitchFamily="34" charset="0"/>
                      </a:endParaRPr>
                    </a:p>
                  </a:txBody>
                  <a:tcPr marL="9480" marR="9480" marT="9480" marB="0" anchor="b"/>
                </a:tc>
                <a:tc>
                  <a:txBody>
                    <a:bodyPr/>
                    <a:lstStyle/>
                    <a:p>
                      <a:pPr algn="ctr" fontAlgn="ctr"/>
                      <a:r>
                        <a:rPr lang="it-IT" sz="1000" u="none" strike="noStrike">
                          <a:effectLst/>
                        </a:rPr>
                        <a:t> 7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7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0,01%</a:t>
                      </a:r>
                      <a:endParaRPr lang="it-IT" sz="1000" b="0" i="1"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8,9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8,6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0,01%</a:t>
                      </a:r>
                      <a:endParaRPr lang="it-IT" sz="1000" b="0" i="1" u="none" strike="noStrike">
                        <a:effectLst/>
                        <a:latin typeface="Arial" panose="020B0604020202020204" pitchFamily="34" charset="0"/>
                      </a:endParaRPr>
                    </a:p>
                  </a:txBody>
                  <a:tcPr marL="9480" marR="9480" marT="9480" marB="0" anchor="ctr"/>
                </a:tc>
                <a:extLst>
                  <a:ext uri="{0D108BD9-81ED-4DB2-BD59-A6C34878D82A}">
                    <a16:rowId xmlns:a16="http://schemas.microsoft.com/office/drawing/2014/main" xmlns="" val="798147466"/>
                  </a:ext>
                </a:extLst>
              </a:tr>
              <a:tr h="166758">
                <a:tc>
                  <a:txBody>
                    <a:bodyPr/>
                    <a:lstStyle/>
                    <a:p>
                      <a:pPr algn="l" fontAlgn="b"/>
                      <a:r>
                        <a:rPr lang="it-IT" sz="1000" u="none" strike="noStrike">
                          <a:effectLst/>
                        </a:rPr>
                        <a:t>Emilia-Romagna</a:t>
                      </a:r>
                      <a:endParaRPr lang="it-IT" sz="1000" b="0" i="0" u="none" strike="noStrike">
                        <a:effectLst/>
                        <a:latin typeface="Arial" panose="020B0604020202020204" pitchFamily="34" charset="0"/>
                      </a:endParaRPr>
                    </a:p>
                  </a:txBody>
                  <a:tcPr marL="9480" marR="9480" marT="9480" marB="0" anchor="b"/>
                </a:tc>
                <a:tc>
                  <a:txBody>
                    <a:bodyPr/>
                    <a:lstStyle/>
                    <a:p>
                      <a:pPr algn="ctr" fontAlgn="ctr"/>
                      <a:r>
                        <a:rPr lang="it-IT" sz="1000" u="none" strike="noStrike">
                          <a:effectLst/>
                        </a:rPr>
                        <a:t> 76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38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0,05%</a:t>
                      </a:r>
                      <a:endParaRPr lang="it-IT" sz="1000" b="0" i="1"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51,0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51,0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0,04%</a:t>
                      </a:r>
                      <a:endParaRPr lang="it-IT" sz="1000" b="0" i="1" u="none" strike="noStrike">
                        <a:effectLst/>
                        <a:latin typeface="Arial" panose="020B0604020202020204" pitchFamily="34" charset="0"/>
                      </a:endParaRPr>
                    </a:p>
                  </a:txBody>
                  <a:tcPr marL="9480" marR="9480" marT="9480" marB="0" anchor="ctr"/>
                </a:tc>
                <a:extLst>
                  <a:ext uri="{0D108BD9-81ED-4DB2-BD59-A6C34878D82A}">
                    <a16:rowId xmlns:a16="http://schemas.microsoft.com/office/drawing/2014/main" xmlns="" val="3450156357"/>
                  </a:ext>
                </a:extLst>
              </a:tr>
              <a:tr h="166758">
                <a:tc>
                  <a:txBody>
                    <a:bodyPr/>
                    <a:lstStyle/>
                    <a:p>
                      <a:pPr algn="l" fontAlgn="b"/>
                      <a:r>
                        <a:rPr lang="it-IT" sz="1000" u="none" strike="noStrike">
                          <a:effectLst/>
                        </a:rPr>
                        <a:t>Toscana</a:t>
                      </a:r>
                      <a:endParaRPr lang="it-IT" sz="1000" b="0" i="0" u="none" strike="noStrike">
                        <a:effectLst/>
                        <a:latin typeface="Arial" panose="020B0604020202020204" pitchFamily="34" charset="0"/>
                      </a:endParaRPr>
                    </a:p>
                  </a:txBody>
                  <a:tcPr marL="9480" marR="9480" marT="9480" marB="0" anchor="b"/>
                </a:tc>
                <a:tc>
                  <a:txBody>
                    <a:bodyPr/>
                    <a:lstStyle/>
                    <a:p>
                      <a:pPr algn="ctr" fontAlgn="ctr"/>
                      <a:r>
                        <a:rPr lang="it-IT" sz="1000" u="none" strike="noStrike">
                          <a:effectLst/>
                        </a:rPr>
                        <a:t> 387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205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0,26%</a:t>
                      </a:r>
                      <a:endParaRPr lang="it-IT" sz="1000" b="0" i="1"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314,1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304,8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0,23%</a:t>
                      </a:r>
                      <a:endParaRPr lang="it-IT" sz="1000" b="0" i="1" u="none" strike="noStrike">
                        <a:effectLst/>
                        <a:latin typeface="Arial" panose="020B0604020202020204" pitchFamily="34" charset="0"/>
                      </a:endParaRPr>
                    </a:p>
                  </a:txBody>
                  <a:tcPr marL="9480" marR="9480" marT="9480" marB="0" anchor="ctr"/>
                </a:tc>
                <a:extLst>
                  <a:ext uri="{0D108BD9-81ED-4DB2-BD59-A6C34878D82A}">
                    <a16:rowId xmlns:a16="http://schemas.microsoft.com/office/drawing/2014/main" xmlns="" val="466409898"/>
                  </a:ext>
                </a:extLst>
              </a:tr>
              <a:tr h="166758">
                <a:tc>
                  <a:txBody>
                    <a:bodyPr/>
                    <a:lstStyle/>
                    <a:p>
                      <a:pPr algn="l" fontAlgn="b"/>
                      <a:r>
                        <a:rPr lang="it-IT" sz="1000" u="none" strike="noStrike">
                          <a:effectLst/>
                        </a:rPr>
                        <a:t>Umbria</a:t>
                      </a:r>
                      <a:endParaRPr lang="it-IT" sz="1000" b="0" i="0" u="none" strike="noStrike">
                        <a:effectLst/>
                        <a:latin typeface="Arial" panose="020B0604020202020204" pitchFamily="34" charset="0"/>
                      </a:endParaRPr>
                    </a:p>
                  </a:txBody>
                  <a:tcPr marL="9480" marR="9480" marT="9480" marB="0" anchor="b"/>
                </a:tc>
                <a:tc>
                  <a:txBody>
                    <a:bodyPr/>
                    <a:lstStyle/>
                    <a:p>
                      <a:pPr algn="ctr" fontAlgn="ctr"/>
                      <a:r>
                        <a:rPr lang="it-IT" sz="1000" u="none" strike="noStrike">
                          <a:effectLst/>
                        </a:rPr>
                        <a:t> 164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144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0,18%</a:t>
                      </a:r>
                      <a:endParaRPr lang="it-IT" sz="1000" b="0" i="1"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298,8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298,8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0,23%</a:t>
                      </a:r>
                      <a:endParaRPr lang="it-IT" sz="1000" b="0" i="1" u="none" strike="noStrike">
                        <a:effectLst/>
                        <a:latin typeface="Arial" panose="020B0604020202020204" pitchFamily="34" charset="0"/>
                      </a:endParaRPr>
                    </a:p>
                  </a:txBody>
                  <a:tcPr marL="9480" marR="9480" marT="9480" marB="0" anchor="ctr"/>
                </a:tc>
                <a:extLst>
                  <a:ext uri="{0D108BD9-81ED-4DB2-BD59-A6C34878D82A}">
                    <a16:rowId xmlns:a16="http://schemas.microsoft.com/office/drawing/2014/main" xmlns="" val="1057884703"/>
                  </a:ext>
                </a:extLst>
              </a:tr>
              <a:tr h="166758">
                <a:tc>
                  <a:txBody>
                    <a:bodyPr/>
                    <a:lstStyle/>
                    <a:p>
                      <a:pPr algn="l" fontAlgn="b"/>
                      <a:r>
                        <a:rPr lang="it-IT" sz="1000" u="none" strike="noStrike">
                          <a:effectLst/>
                        </a:rPr>
                        <a:t>Marche</a:t>
                      </a:r>
                      <a:endParaRPr lang="it-IT" sz="1000" b="0" i="0" u="none" strike="noStrike">
                        <a:effectLst/>
                        <a:latin typeface="Arial" panose="020B0604020202020204" pitchFamily="34" charset="0"/>
                      </a:endParaRPr>
                    </a:p>
                  </a:txBody>
                  <a:tcPr marL="9480" marR="9480" marT="9480" marB="0" anchor="b"/>
                </a:tc>
                <a:tc>
                  <a:txBody>
                    <a:bodyPr/>
                    <a:lstStyle/>
                    <a:p>
                      <a:pPr algn="ctr" fontAlgn="ctr"/>
                      <a:r>
                        <a:rPr lang="it-IT" sz="1000" u="none" strike="noStrike">
                          <a:effectLst/>
                        </a:rPr>
                        <a:t> 21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20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0,03%</a:t>
                      </a:r>
                      <a:endParaRPr lang="it-IT" sz="1000" b="0" i="1"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29,4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29,0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0,02%</a:t>
                      </a:r>
                      <a:endParaRPr lang="it-IT" sz="1000" b="0" i="1" u="none" strike="noStrike">
                        <a:effectLst/>
                        <a:latin typeface="Arial" panose="020B0604020202020204" pitchFamily="34" charset="0"/>
                      </a:endParaRPr>
                    </a:p>
                  </a:txBody>
                  <a:tcPr marL="9480" marR="9480" marT="9480" marB="0" anchor="ctr"/>
                </a:tc>
                <a:extLst>
                  <a:ext uri="{0D108BD9-81ED-4DB2-BD59-A6C34878D82A}">
                    <a16:rowId xmlns:a16="http://schemas.microsoft.com/office/drawing/2014/main" xmlns="" val="2748614871"/>
                  </a:ext>
                </a:extLst>
              </a:tr>
              <a:tr h="166758">
                <a:tc>
                  <a:txBody>
                    <a:bodyPr/>
                    <a:lstStyle/>
                    <a:p>
                      <a:pPr algn="l" fontAlgn="b"/>
                      <a:r>
                        <a:rPr lang="it-IT" sz="1000" u="none" strike="noStrike">
                          <a:effectLst/>
                        </a:rPr>
                        <a:t>Lazio</a:t>
                      </a:r>
                      <a:endParaRPr lang="it-IT" sz="1000" b="0" i="0" u="none" strike="noStrike">
                        <a:effectLst/>
                        <a:latin typeface="Arial" panose="020B0604020202020204" pitchFamily="34" charset="0"/>
                      </a:endParaRPr>
                    </a:p>
                  </a:txBody>
                  <a:tcPr marL="9480" marR="9480" marT="9480" marB="0" anchor="b"/>
                </a:tc>
                <a:tc>
                  <a:txBody>
                    <a:bodyPr/>
                    <a:lstStyle/>
                    <a:p>
                      <a:pPr algn="ctr" fontAlgn="ctr"/>
                      <a:r>
                        <a:rPr lang="it-IT" sz="1000" u="none" strike="noStrike">
                          <a:effectLst/>
                        </a:rPr>
                        <a:t> 23.966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21.961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27,94%</a:t>
                      </a:r>
                      <a:endParaRPr lang="it-IT" sz="1000" b="0" i="1"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47.840,0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45.330,0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34,16%</a:t>
                      </a:r>
                      <a:endParaRPr lang="it-IT" sz="1000" b="0" i="1" u="none" strike="noStrike">
                        <a:effectLst/>
                        <a:latin typeface="Arial" panose="020B0604020202020204" pitchFamily="34" charset="0"/>
                      </a:endParaRPr>
                    </a:p>
                  </a:txBody>
                  <a:tcPr marL="9480" marR="9480" marT="9480" marB="0" anchor="ctr"/>
                </a:tc>
                <a:extLst>
                  <a:ext uri="{0D108BD9-81ED-4DB2-BD59-A6C34878D82A}">
                    <a16:rowId xmlns:a16="http://schemas.microsoft.com/office/drawing/2014/main" xmlns="" val="1807913700"/>
                  </a:ext>
                </a:extLst>
              </a:tr>
              <a:tr h="166758">
                <a:tc>
                  <a:txBody>
                    <a:bodyPr/>
                    <a:lstStyle/>
                    <a:p>
                      <a:pPr algn="l" fontAlgn="b"/>
                      <a:r>
                        <a:rPr lang="it-IT" sz="1000" u="none" strike="noStrike">
                          <a:effectLst/>
                        </a:rPr>
                        <a:t>Abruzzo</a:t>
                      </a:r>
                      <a:endParaRPr lang="it-IT" sz="1000" b="0" i="0" u="none" strike="noStrike">
                        <a:effectLst/>
                        <a:latin typeface="Arial" panose="020B0604020202020204" pitchFamily="34" charset="0"/>
                      </a:endParaRPr>
                    </a:p>
                  </a:txBody>
                  <a:tcPr marL="9480" marR="9480" marT="9480" marB="0" anchor="b"/>
                </a:tc>
                <a:tc>
                  <a:txBody>
                    <a:bodyPr/>
                    <a:lstStyle/>
                    <a:p>
                      <a:pPr algn="ctr" fontAlgn="ctr"/>
                      <a:r>
                        <a:rPr lang="it-IT" sz="1000" u="none" strike="noStrike">
                          <a:effectLst/>
                        </a:rPr>
                        <a:t> 132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132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0,17%</a:t>
                      </a:r>
                      <a:endParaRPr lang="it-IT" sz="1000" b="0" i="1"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110,0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105,0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0,08%</a:t>
                      </a:r>
                      <a:endParaRPr lang="it-IT" sz="1000" b="0" i="1" u="none" strike="noStrike">
                        <a:effectLst/>
                        <a:latin typeface="Arial" panose="020B0604020202020204" pitchFamily="34" charset="0"/>
                      </a:endParaRPr>
                    </a:p>
                  </a:txBody>
                  <a:tcPr marL="9480" marR="9480" marT="9480" marB="0" anchor="ctr"/>
                </a:tc>
                <a:extLst>
                  <a:ext uri="{0D108BD9-81ED-4DB2-BD59-A6C34878D82A}">
                    <a16:rowId xmlns:a16="http://schemas.microsoft.com/office/drawing/2014/main" xmlns="" val="1772067261"/>
                  </a:ext>
                </a:extLst>
              </a:tr>
              <a:tr h="166758">
                <a:tc>
                  <a:txBody>
                    <a:bodyPr/>
                    <a:lstStyle/>
                    <a:p>
                      <a:pPr algn="l" fontAlgn="b"/>
                      <a:r>
                        <a:rPr lang="it-IT" sz="1000" u="none" strike="noStrike">
                          <a:effectLst/>
                        </a:rPr>
                        <a:t>Molise</a:t>
                      </a:r>
                      <a:endParaRPr lang="it-IT" sz="1000" b="0" i="0" u="none" strike="noStrike">
                        <a:effectLst/>
                        <a:latin typeface="Arial" panose="020B0604020202020204" pitchFamily="34" charset="0"/>
                      </a:endParaRPr>
                    </a:p>
                  </a:txBody>
                  <a:tcPr marL="9480" marR="9480" marT="9480" marB="0" anchor="b"/>
                </a:tc>
                <a:tc>
                  <a:txBody>
                    <a:bodyPr/>
                    <a:lstStyle/>
                    <a:p>
                      <a:pPr algn="ctr" fontAlgn="ctr"/>
                      <a:r>
                        <a:rPr lang="it-IT" sz="1000" u="none" strike="noStrike">
                          <a:effectLst/>
                        </a:rPr>
                        <a:t> 85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85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0,11%</a:t>
                      </a:r>
                      <a:endParaRPr lang="it-IT" sz="1000" b="0" i="1"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255,0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255,0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0,19%</a:t>
                      </a:r>
                      <a:endParaRPr lang="it-IT" sz="1000" b="0" i="1" u="none" strike="noStrike">
                        <a:effectLst/>
                        <a:latin typeface="Arial" panose="020B0604020202020204" pitchFamily="34" charset="0"/>
                      </a:endParaRPr>
                    </a:p>
                  </a:txBody>
                  <a:tcPr marL="9480" marR="9480" marT="9480" marB="0" anchor="ctr"/>
                </a:tc>
                <a:extLst>
                  <a:ext uri="{0D108BD9-81ED-4DB2-BD59-A6C34878D82A}">
                    <a16:rowId xmlns:a16="http://schemas.microsoft.com/office/drawing/2014/main" xmlns="" val="1685922919"/>
                  </a:ext>
                </a:extLst>
              </a:tr>
              <a:tr h="166758">
                <a:tc>
                  <a:txBody>
                    <a:bodyPr/>
                    <a:lstStyle/>
                    <a:p>
                      <a:pPr algn="l" fontAlgn="b"/>
                      <a:r>
                        <a:rPr lang="it-IT" sz="1000" u="none" strike="noStrike">
                          <a:effectLst/>
                        </a:rPr>
                        <a:t>Campania</a:t>
                      </a:r>
                      <a:endParaRPr lang="it-IT" sz="1000" b="0" i="0" u="none" strike="noStrike">
                        <a:effectLst/>
                        <a:latin typeface="Arial" panose="020B0604020202020204" pitchFamily="34" charset="0"/>
                      </a:endParaRPr>
                    </a:p>
                  </a:txBody>
                  <a:tcPr marL="9480" marR="9480" marT="9480" marB="0" anchor="b"/>
                </a:tc>
                <a:tc>
                  <a:txBody>
                    <a:bodyPr/>
                    <a:lstStyle/>
                    <a:p>
                      <a:pPr algn="ctr" fontAlgn="ctr"/>
                      <a:r>
                        <a:rPr lang="it-IT" sz="1000" u="none" strike="noStrike">
                          <a:effectLst/>
                        </a:rPr>
                        <a:t> 21.291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20.543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26,14%</a:t>
                      </a:r>
                      <a:endParaRPr lang="it-IT" sz="1000" b="0" i="1"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39.533,6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38.676,3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29,15%</a:t>
                      </a:r>
                      <a:endParaRPr lang="it-IT" sz="1000" b="0" i="1" u="none" strike="noStrike">
                        <a:effectLst/>
                        <a:latin typeface="Arial" panose="020B0604020202020204" pitchFamily="34" charset="0"/>
                      </a:endParaRPr>
                    </a:p>
                  </a:txBody>
                  <a:tcPr marL="9480" marR="9480" marT="9480" marB="0" anchor="ctr"/>
                </a:tc>
                <a:extLst>
                  <a:ext uri="{0D108BD9-81ED-4DB2-BD59-A6C34878D82A}">
                    <a16:rowId xmlns:a16="http://schemas.microsoft.com/office/drawing/2014/main" xmlns="" val="3710138734"/>
                  </a:ext>
                </a:extLst>
              </a:tr>
              <a:tr h="166758">
                <a:tc>
                  <a:txBody>
                    <a:bodyPr/>
                    <a:lstStyle/>
                    <a:p>
                      <a:pPr algn="l" fontAlgn="b"/>
                      <a:r>
                        <a:rPr lang="it-IT" sz="1000" u="none" strike="noStrike">
                          <a:effectLst/>
                        </a:rPr>
                        <a:t>Puglia</a:t>
                      </a:r>
                      <a:endParaRPr lang="it-IT" sz="1000" b="0" i="0" u="none" strike="noStrike">
                        <a:effectLst/>
                        <a:latin typeface="Arial" panose="020B0604020202020204" pitchFamily="34" charset="0"/>
                      </a:endParaRPr>
                    </a:p>
                  </a:txBody>
                  <a:tcPr marL="9480" marR="9480" marT="9480" marB="0" anchor="b"/>
                </a:tc>
                <a:tc>
                  <a:txBody>
                    <a:bodyPr/>
                    <a:lstStyle/>
                    <a:p>
                      <a:pPr algn="ctr" fontAlgn="ctr"/>
                      <a:r>
                        <a:rPr lang="it-IT" sz="1000" u="none" strike="noStrike">
                          <a:effectLst/>
                        </a:rPr>
                        <a:t> 10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10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0,01%</a:t>
                      </a:r>
                      <a:endParaRPr lang="it-IT" sz="1000" b="0" i="1"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20,0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19,0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0,01%</a:t>
                      </a:r>
                      <a:endParaRPr lang="it-IT" sz="1000" b="0" i="1" u="none" strike="noStrike">
                        <a:effectLst/>
                        <a:latin typeface="Arial" panose="020B0604020202020204" pitchFamily="34" charset="0"/>
                      </a:endParaRPr>
                    </a:p>
                  </a:txBody>
                  <a:tcPr marL="9480" marR="9480" marT="9480" marB="0" anchor="ctr"/>
                </a:tc>
                <a:extLst>
                  <a:ext uri="{0D108BD9-81ED-4DB2-BD59-A6C34878D82A}">
                    <a16:rowId xmlns:a16="http://schemas.microsoft.com/office/drawing/2014/main" xmlns="" val="3821156414"/>
                  </a:ext>
                </a:extLst>
              </a:tr>
              <a:tr h="166758">
                <a:tc>
                  <a:txBody>
                    <a:bodyPr/>
                    <a:lstStyle/>
                    <a:p>
                      <a:pPr algn="l" fontAlgn="b"/>
                      <a:r>
                        <a:rPr lang="it-IT" sz="1000" u="none" strike="noStrike">
                          <a:effectLst/>
                        </a:rPr>
                        <a:t>Basilicata</a:t>
                      </a:r>
                      <a:endParaRPr lang="it-IT" sz="1000" b="0" i="0" u="none" strike="noStrike">
                        <a:effectLst/>
                        <a:latin typeface="Arial" panose="020B0604020202020204" pitchFamily="34" charset="0"/>
                      </a:endParaRPr>
                    </a:p>
                  </a:txBody>
                  <a:tcPr marL="9480" marR="9480" marT="9480" marB="0" anchor="b"/>
                </a:tc>
                <a:tc>
                  <a:txBody>
                    <a:bodyPr/>
                    <a:lstStyle/>
                    <a:p>
                      <a:pPr algn="ctr" fontAlgn="ctr"/>
                      <a:r>
                        <a:rPr lang="it-IT" sz="1000" u="none" strike="noStrike">
                          <a:effectLst/>
                        </a:rPr>
                        <a:t> 45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44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0,06%</a:t>
                      </a:r>
                      <a:endParaRPr lang="it-IT" sz="1000" b="0" i="1"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111,0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110,8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0,08%</a:t>
                      </a:r>
                      <a:endParaRPr lang="it-IT" sz="1000" b="0" i="1" u="none" strike="noStrike">
                        <a:effectLst/>
                        <a:latin typeface="Arial" panose="020B0604020202020204" pitchFamily="34" charset="0"/>
                      </a:endParaRPr>
                    </a:p>
                  </a:txBody>
                  <a:tcPr marL="9480" marR="9480" marT="9480" marB="0" anchor="ctr"/>
                </a:tc>
                <a:extLst>
                  <a:ext uri="{0D108BD9-81ED-4DB2-BD59-A6C34878D82A}">
                    <a16:rowId xmlns:a16="http://schemas.microsoft.com/office/drawing/2014/main" xmlns="" val="358665065"/>
                  </a:ext>
                </a:extLst>
              </a:tr>
              <a:tr h="166758">
                <a:tc>
                  <a:txBody>
                    <a:bodyPr/>
                    <a:lstStyle/>
                    <a:p>
                      <a:pPr algn="l" fontAlgn="b"/>
                      <a:r>
                        <a:rPr lang="it-IT" sz="1000" u="none" strike="noStrike">
                          <a:effectLst/>
                        </a:rPr>
                        <a:t>Calabria</a:t>
                      </a:r>
                      <a:endParaRPr lang="it-IT" sz="1000" b="0" i="0" u="none" strike="noStrike">
                        <a:effectLst/>
                        <a:latin typeface="Arial" panose="020B0604020202020204" pitchFamily="34" charset="0"/>
                      </a:endParaRPr>
                    </a:p>
                  </a:txBody>
                  <a:tcPr marL="9480" marR="9480" marT="9480" marB="0" anchor="b"/>
                </a:tc>
                <a:tc>
                  <a:txBody>
                    <a:bodyPr/>
                    <a:lstStyle/>
                    <a:p>
                      <a:pPr algn="ctr" fontAlgn="ctr"/>
                      <a:r>
                        <a:rPr lang="it-IT" sz="1000" u="none" strike="noStrike">
                          <a:effectLst/>
                        </a:rPr>
                        <a:t> 311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310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0,39%</a:t>
                      </a:r>
                      <a:endParaRPr lang="it-IT" sz="1000" b="0" i="1"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748,6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733,0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0,55%</a:t>
                      </a:r>
                      <a:endParaRPr lang="it-IT" sz="1000" b="0" i="1" u="none" strike="noStrike">
                        <a:effectLst/>
                        <a:latin typeface="Arial" panose="020B0604020202020204" pitchFamily="34" charset="0"/>
                      </a:endParaRPr>
                    </a:p>
                  </a:txBody>
                  <a:tcPr marL="9480" marR="9480" marT="9480" marB="0" anchor="ctr"/>
                </a:tc>
                <a:extLst>
                  <a:ext uri="{0D108BD9-81ED-4DB2-BD59-A6C34878D82A}">
                    <a16:rowId xmlns:a16="http://schemas.microsoft.com/office/drawing/2014/main" xmlns="" val="626716090"/>
                  </a:ext>
                </a:extLst>
              </a:tr>
              <a:tr h="166758">
                <a:tc>
                  <a:txBody>
                    <a:bodyPr/>
                    <a:lstStyle/>
                    <a:p>
                      <a:pPr algn="l" fontAlgn="b"/>
                      <a:r>
                        <a:rPr lang="it-IT" sz="1000" u="none" strike="noStrike">
                          <a:effectLst/>
                        </a:rPr>
                        <a:t>Sicilia</a:t>
                      </a:r>
                      <a:endParaRPr lang="it-IT" sz="1000" b="0" i="0" u="none" strike="noStrike">
                        <a:effectLst/>
                        <a:latin typeface="Arial" panose="020B0604020202020204" pitchFamily="34" charset="0"/>
                      </a:endParaRPr>
                    </a:p>
                  </a:txBody>
                  <a:tcPr marL="9480" marR="9480" marT="9480" marB="0" anchor="b"/>
                </a:tc>
                <a:tc>
                  <a:txBody>
                    <a:bodyPr/>
                    <a:lstStyle/>
                    <a:p>
                      <a:pPr algn="ctr" fontAlgn="ctr"/>
                      <a:r>
                        <a:rPr lang="it-IT" sz="1000" u="none" strike="noStrike">
                          <a:effectLst/>
                        </a:rPr>
                        <a:t> 13.810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11.305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14,38%</a:t>
                      </a:r>
                      <a:endParaRPr lang="it-IT" sz="1000" b="0" i="1"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13.192,0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9.172,0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6,91%</a:t>
                      </a:r>
                      <a:endParaRPr lang="it-IT" sz="1000" b="0" i="1" u="none" strike="noStrike">
                        <a:effectLst/>
                        <a:latin typeface="Arial" panose="020B0604020202020204" pitchFamily="34" charset="0"/>
                      </a:endParaRPr>
                    </a:p>
                  </a:txBody>
                  <a:tcPr marL="9480" marR="9480" marT="9480" marB="0" anchor="ctr"/>
                </a:tc>
                <a:extLst>
                  <a:ext uri="{0D108BD9-81ED-4DB2-BD59-A6C34878D82A}">
                    <a16:rowId xmlns:a16="http://schemas.microsoft.com/office/drawing/2014/main" xmlns="" val="812528400"/>
                  </a:ext>
                </a:extLst>
              </a:tr>
              <a:tr h="166758">
                <a:tc>
                  <a:txBody>
                    <a:bodyPr/>
                    <a:lstStyle/>
                    <a:p>
                      <a:pPr algn="l" fontAlgn="b"/>
                      <a:r>
                        <a:rPr lang="it-IT" sz="1000" u="none" strike="noStrike">
                          <a:effectLst/>
                        </a:rPr>
                        <a:t>Sardegna</a:t>
                      </a:r>
                      <a:endParaRPr lang="it-IT" sz="1000" b="0" i="0" u="none" strike="noStrike">
                        <a:effectLst/>
                        <a:latin typeface="Arial" panose="020B0604020202020204" pitchFamily="34" charset="0"/>
                      </a:endParaRPr>
                    </a:p>
                  </a:txBody>
                  <a:tcPr marL="9480" marR="9480" marT="9480" marB="0" anchor="b"/>
                </a:tc>
                <a:tc>
                  <a:txBody>
                    <a:bodyPr/>
                    <a:lstStyle/>
                    <a:p>
                      <a:pPr algn="ctr" fontAlgn="ctr"/>
                      <a:r>
                        <a:rPr lang="it-IT" sz="1000" u="none" strike="noStrike">
                          <a:effectLst/>
                        </a:rPr>
                        <a:t> 148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148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0,19%</a:t>
                      </a:r>
                      <a:endParaRPr lang="it-IT" sz="1000" b="0" i="1"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407,1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369,7 </a:t>
                      </a:r>
                      <a:endParaRPr lang="it-IT" sz="1000" b="0"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0,28%</a:t>
                      </a:r>
                      <a:endParaRPr lang="it-IT" sz="1000" b="0" i="1" u="none" strike="noStrike">
                        <a:effectLst/>
                        <a:latin typeface="Arial" panose="020B0604020202020204" pitchFamily="34" charset="0"/>
                      </a:endParaRPr>
                    </a:p>
                  </a:txBody>
                  <a:tcPr marL="9480" marR="9480" marT="9480" marB="0" anchor="ctr"/>
                </a:tc>
                <a:extLst>
                  <a:ext uri="{0D108BD9-81ED-4DB2-BD59-A6C34878D82A}">
                    <a16:rowId xmlns:a16="http://schemas.microsoft.com/office/drawing/2014/main" xmlns="" val="429631378"/>
                  </a:ext>
                </a:extLst>
              </a:tr>
              <a:tr h="166758">
                <a:tc>
                  <a:txBody>
                    <a:bodyPr/>
                    <a:lstStyle/>
                    <a:p>
                      <a:pPr algn="l" fontAlgn="b"/>
                      <a:r>
                        <a:rPr lang="it-IT" sz="1000" u="none" strike="noStrike">
                          <a:effectLst/>
                        </a:rPr>
                        <a:t> ITALIA</a:t>
                      </a:r>
                      <a:endParaRPr lang="it-IT" sz="1000" b="1" i="0" u="none" strike="noStrike">
                        <a:effectLst/>
                        <a:latin typeface="Arial" panose="020B0604020202020204" pitchFamily="34" charset="0"/>
                      </a:endParaRPr>
                    </a:p>
                  </a:txBody>
                  <a:tcPr marL="9480" marR="9480" marT="9480" marB="0" anchor="b"/>
                </a:tc>
                <a:tc>
                  <a:txBody>
                    <a:bodyPr/>
                    <a:lstStyle/>
                    <a:p>
                      <a:pPr algn="ctr" fontAlgn="ctr"/>
                      <a:r>
                        <a:rPr lang="it-IT" sz="1000" u="none" strike="noStrike" dirty="0">
                          <a:solidFill>
                            <a:srgbClr val="C00000"/>
                          </a:solidFill>
                          <a:effectLst/>
                        </a:rPr>
                        <a:t> 84.306 </a:t>
                      </a:r>
                      <a:endParaRPr lang="it-IT" sz="1000" b="1" i="0" u="none" strike="noStrike" dirty="0">
                        <a:solidFill>
                          <a:srgbClr val="C00000"/>
                        </a:solidFill>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78.593 </a:t>
                      </a:r>
                      <a:endParaRPr lang="it-IT" sz="1000" b="1"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100,0%</a:t>
                      </a:r>
                      <a:endParaRPr lang="it-IT" sz="1000" b="1" i="1"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140.286,2 </a:t>
                      </a:r>
                      <a:endParaRPr lang="it-IT" sz="1000" b="1"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   132.699,0 </a:t>
                      </a:r>
                      <a:endParaRPr lang="it-IT" sz="1000" b="1" i="0" u="none" strike="noStrike">
                        <a:effectLst/>
                        <a:latin typeface="Arial" panose="020B0604020202020204" pitchFamily="34" charset="0"/>
                      </a:endParaRPr>
                    </a:p>
                  </a:txBody>
                  <a:tcPr marL="9480" marR="9480" marT="9480" marB="0" anchor="ctr"/>
                </a:tc>
                <a:tc>
                  <a:txBody>
                    <a:bodyPr/>
                    <a:lstStyle/>
                    <a:p>
                      <a:pPr algn="ctr" fontAlgn="ctr"/>
                      <a:r>
                        <a:rPr lang="it-IT" sz="1000" u="none" strike="noStrike">
                          <a:effectLst/>
                        </a:rPr>
                        <a:t>100,0%</a:t>
                      </a:r>
                      <a:endParaRPr lang="it-IT" sz="1000" b="1" i="1" u="none" strike="noStrike">
                        <a:effectLst/>
                        <a:latin typeface="Arial" panose="020B0604020202020204" pitchFamily="34" charset="0"/>
                      </a:endParaRPr>
                    </a:p>
                  </a:txBody>
                  <a:tcPr marL="9480" marR="9480" marT="9480" marB="0" anchor="ctr"/>
                </a:tc>
                <a:extLst>
                  <a:ext uri="{0D108BD9-81ED-4DB2-BD59-A6C34878D82A}">
                    <a16:rowId xmlns:a16="http://schemas.microsoft.com/office/drawing/2014/main" xmlns="" val="3896404327"/>
                  </a:ext>
                </a:extLst>
              </a:tr>
              <a:tr h="166758">
                <a:tc>
                  <a:txBody>
                    <a:bodyPr/>
                    <a:lstStyle/>
                    <a:p>
                      <a:pPr algn="l" fontAlgn="b"/>
                      <a:r>
                        <a:rPr lang="it-IT" sz="1000" u="none" strike="noStrike">
                          <a:effectLst/>
                        </a:rPr>
                        <a:t> </a:t>
                      </a:r>
                      <a:endParaRPr lang="it-IT" sz="1000" b="0" i="0" u="none" strike="noStrike">
                        <a:effectLst/>
                        <a:latin typeface="Arial" panose="020B0604020202020204" pitchFamily="34" charset="0"/>
                      </a:endParaRPr>
                    </a:p>
                  </a:txBody>
                  <a:tcPr marL="9480" marR="9480" marT="9480" marB="0" anchor="b"/>
                </a:tc>
                <a:tc>
                  <a:txBody>
                    <a:bodyPr/>
                    <a:lstStyle/>
                    <a:p>
                      <a:pPr algn="ctr" fontAlgn="b"/>
                      <a:r>
                        <a:rPr lang="it-IT" sz="1000" u="none" strike="noStrike">
                          <a:effectLst/>
                        </a:rPr>
                        <a:t> </a:t>
                      </a:r>
                      <a:endParaRPr lang="it-IT" sz="1000" b="0" i="0" u="none" strike="noStrike">
                        <a:effectLst/>
                        <a:latin typeface="Arial" panose="020B0604020202020204" pitchFamily="34" charset="0"/>
                      </a:endParaRPr>
                    </a:p>
                  </a:txBody>
                  <a:tcPr marL="9480" marR="9480" marT="9480" marB="0" anchor="b"/>
                </a:tc>
                <a:tc>
                  <a:txBody>
                    <a:bodyPr/>
                    <a:lstStyle/>
                    <a:p>
                      <a:pPr algn="ctr" fontAlgn="b"/>
                      <a:r>
                        <a:rPr lang="it-IT" sz="1000" u="none" strike="noStrike">
                          <a:effectLst/>
                        </a:rPr>
                        <a:t> </a:t>
                      </a:r>
                      <a:endParaRPr lang="it-IT" sz="1000" b="0" i="0" u="none" strike="noStrike">
                        <a:effectLst/>
                        <a:latin typeface="Arial" panose="020B0604020202020204" pitchFamily="34" charset="0"/>
                      </a:endParaRPr>
                    </a:p>
                  </a:txBody>
                  <a:tcPr marL="9480" marR="9480" marT="9480" marB="0" anchor="b"/>
                </a:tc>
                <a:tc>
                  <a:txBody>
                    <a:bodyPr/>
                    <a:lstStyle/>
                    <a:p>
                      <a:pPr algn="ctr" fontAlgn="b"/>
                      <a:r>
                        <a:rPr lang="it-IT" sz="1000" u="none" strike="noStrike">
                          <a:effectLst/>
                        </a:rPr>
                        <a:t> </a:t>
                      </a:r>
                      <a:endParaRPr lang="it-IT" sz="1000" b="0" i="1" u="none" strike="noStrike">
                        <a:effectLst/>
                        <a:latin typeface="Arial" panose="020B0604020202020204" pitchFamily="34" charset="0"/>
                      </a:endParaRPr>
                    </a:p>
                  </a:txBody>
                  <a:tcPr marL="9480" marR="9480" marT="9480" marB="0" anchor="b"/>
                </a:tc>
                <a:tc>
                  <a:txBody>
                    <a:bodyPr/>
                    <a:lstStyle/>
                    <a:p>
                      <a:pPr algn="ctr" fontAlgn="b"/>
                      <a:r>
                        <a:rPr lang="it-IT" sz="1000" u="none" strike="noStrike">
                          <a:effectLst/>
                        </a:rPr>
                        <a:t> </a:t>
                      </a:r>
                      <a:endParaRPr lang="it-IT" sz="1000" b="0" i="0" u="none" strike="noStrike">
                        <a:effectLst/>
                        <a:latin typeface="Arial" panose="020B0604020202020204" pitchFamily="34" charset="0"/>
                      </a:endParaRPr>
                    </a:p>
                  </a:txBody>
                  <a:tcPr marL="9480" marR="9480" marT="9480" marB="0" anchor="b"/>
                </a:tc>
                <a:tc>
                  <a:txBody>
                    <a:bodyPr/>
                    <a:lstStyle/>
                    <a:p>
                      <a:pPr algn="ctr" fontAlgn="b"/>
                      <a:r>
                        <a:rPr lang="it-IT" sz="1000" u="none" strike="noStrike">
                          <a:effectLst/>
                        </a:rPr>
                        <a:t> </a:t>
                      </a:r>
                      <a:endParaRPr lang="it-IT" sz="1000" b="0" i="0" u="none" strike="noStrike">
                        <a:effectLst/>
                        <a:latin typeface="Arial" panose="020B0604020202020204" pitchFamily="34" charset="0"/>
                      </a:endParaRPr>
                    </a:p>
                  </a:txBody>
                  <a:tcPr marL="9480" marR="9480" marT="9480" marB="0" anchor="b"/>
                </a:tc>
                <a:tc>
                  <a:txBody>
                    <a:bodyPr/>
                    <a:lstStyle/>
                    <a:p>
                      <a:pPr algn="l" fontAlgn="b"/>
                      <a:r>
                        <a:rPr lang="it-IT" sz="1000" u="none" strike="noStrike" dirty="0">
                          <a:effectLst/>
                        </a:rPr>
                        <a:t> </a:t>
                      </a:r>
                      <a:endParaRPr lang="it-IT" sz="1000" b="0" i="1" u="none" strike="noStrike" dirty="0">
                        <a:effectLst/>
                        <a:latin typeface="Arial" panose="020B0604020202020204" pitchFamily="34" charset="0"/>
                      </a:endParaRPr>
                    </a:p>
                  </a:txBody>
                  <a:tcPr marL="9480" marR="9480" marT="9480" marB="0" anchor="b"/>
                </a:tc>
                <a:extLst>
                  <a:ext uri="{0D108BD9-81ED-4DB2-BD59-A6C34878D82A}">
                    <a16:rowId xmlns:a16="http://schemas.microsoft.com/office/drawing/2014/main" xmlns="" val="3963093972"/>
                  </a:ext>
                </a:extLst>
              </a:tr>
            </a:tbl>
          </a:graphicData>
        </a:graphic>
      </p:graphicFrame>
      <p:graphicFrame>
        <p:nvGraphicFramePr>
          <p:cNvPr id="7" name="Tabella 6">
            <a:extLst>
              <a:ext uri="{FF2B5EF4-FFF2-40B4-BE49-F238E27FC236}">
                <a16:creationId xmlns:a16="http://schemas.microsoft.com/office/drawing/2014/main" xmlns="" id="{2503001F-B1FB-4FAC-AE89-6426E2345E4A}"/>
              </a:ext>
            </a:extLst>
          </p:cNvPr>
          <p:cNvGraphicFramePr>
            <a:graphicFrameLocks noGrp="1"/>
          </p:cNvGraphicFramePr>
          <p:nvPr>
            <p:extLst>
              <p:ext uri="{D42A27DB-BD31-4B8C-83A1-F6EECF244321}">
                <p14:modId xmlns:p14="http://schemas.microsoft.com/office/powerpoint/2010/main" val="2313148304"/>
              </p:ext>
            </p:extLst>
          </p:nvPr>
        </p:nvGraphicFramePr>
        <p:xfrm>
          <a:off x="861134" y="623795"/>
          <a:ext cx="6512551" cy="841021"/>
        </p:xfrm>
        <a:graphic>
          <a:graphicData uri="http://schemas.openxmlformats.org/drawingml/2006/table">
            <a:tbl>
              <a:tblPr>
                <a:tableStyleId>{5C22544A-7EE6-4342-B048-85BDC9FD1C3A}</a:tableStyleId>
              </a:tblPr>
              <a:tblGrid>
                <a:gridCol w="6512551">
                  <a:extLst>
                    <a:ext uri="{9D8B030D-6E8A-4147-A177-3AD203B41FA5}">
                      <a16:colId xmlns:a16="http://schemas.microsoft.com/office/drawing/2014/main" xmlns="" val="2992812328"/>
                    </a:ext>
                  </a:extLst>
                </a:gridCol>
              </a:tblGrid>
              <a:tr h="617569">
                <a:tc>
                  <a:txBody>
                    <a:bodyPr/>
                    <a:lstStyle/>
                    <a:p>
                      <a:pPr algn="ctr" fontAlgn="b"/>
                      <a:r>
                        <a:rPr lang="it-IT" sz="2400" u="none" strike="noStrike" dirty="0">
                          <a:solidFill>
                            <a:srgbClr val="002060"/>
                          </a:solidFill>
                          <a:effectLst/>
                          <a:latin typeface="Comic Sans MS" panose="030F0702030302020204" pitchFamily="66" charset="0"/>
                        </a:rPr>
                        <a:t>Superficie e produzione di nocciolo in Italia</a:t>
                      </a:r>
                      <a:endParaRPr lang="it-IT" sz="2400" b="1" i="0" u="none" strike="noStrike" dirty="0">
                        <a:solidFill>
                          <a:srgbClr val="002060"/>
                        </a:solidFill>
                        <a:effectLst/>
                        <a:latin typeface="Comic Sans MS" panose="030F0702030302020204" pitchFamily="66" charset="0"/>
                      </a:endParaRPr>
                    </a:p>
                  </a:txBody>
                  <a:tcPr marL="9525" marR="9525" marT="9525" marB="0" anchor="b"/>
                </a:tc>
                <a:extLst>
                  <a:ext uri="{0D108BD9-81ED-4DB2-BD59-A6C34878D82A}">
                    <a16:rowId xmlns:a16="http://schemas.microsoft.com/office/drawing/2014/main" xmlns="" val="1279265777"/>
                  </a:ext>
                </a:extLst>
              </a:tr>
              <a:tr h="223452">
                <a:tc>
                  <a:txBody>
                    <a:bodyPr/>
                    <a:lstStyle/>
                    <a:p>
                      <a:pPr algn="ctr" fontAlgn="b"/>
                      <a:r>
                        <a:rPr lang="it-IT" sz="1400" b="1" u="none" strike="noStrike" dirty="0">
                          <a:solidFill>
                            <a:srgbClr val="002060"/>
                          </a:solidFill>
                          <a:effectLst/>
                          <a:latin typeface="Comic Sans MS" panose="030F0702030302020204" pitchFamily="66" charset="0"/>
                        </a:rPr>
                        <a:t>(elaborazione </a:t>
                      </a:r>
                      <a:r>
                        <a:rPr lang="it-IT" sz="1400" b="1" u="none" strike="noStrike" dirty="0">
                          <a:solidFill>
                            <a:srgbClr val="C00000"/>
                          </a:solidFill>
                          <a:effectLst/>
                          <a:latin typeface="Comic Sans MS" panose="030F0702030302020204" pitchFamily="66" charset="0"/>
                        </a:rPr>
                        <a:t>Ufficio Studi Confagricoltura </a:t>
                      </a:r>
                      <a:r>
                        <a:rPr lang="it-IT" sz="1400" b="1" u="none" strike="noStrike" dirty="0">
                          <a:solidFill>
                            <a:srgbClr val="002060"/>
                          </a:solidFill>
                          <a:effectLst/>
                          <a:latin typeface="Comic Sans MS" panose="030F0702030302020204" pitchFamily="66" charset="0"/>
                        </a:rPr>
                        <a:t>su dati Istat) </a:t>
                      </a:r>
                      <a:endParaRPr lang="it-IT" sz="1400" b="1" i="1" u="none" strike="noStrike" dirty="0">
                        <a:solidFill>
                          <a:srgbClr val="002060"/>
                        </a:solidFill>
                        <a:effectLst/>
                        <a:latin typeface="Comic Sans MS" panose="030F0702030302020204" pitchFamily="66" charset="0"/>
                      </a:endParaRPr>
                    </a:p>
                  </a:txBody>
                  <a:tcPr marL="9525" marR="9525" marT="9525" marB="0" anchor="b"/>
                </a:tc>
                <a:extLst>
                  <a:ext uri="{0D108BD9-81ED-4DB2-BD59-A6C34878D82A}">
                    <a16:rowId xmlns:a16="http://schemas.microsoft.com/office/drawing/2014/main" xmlns="" val="182538077"/>
                  </a:ext>
                </a:extLst>
              </a:tr>
            </a:tbl>
          </a:graphicData>
        </a:graphic>
      </p:graphicFrame>
    </p:spTree>
    <p:extLst>
      <p:ext uri="{BB962C8B-B14F-4D97-AF65-F5344CB8AC3E}">
        <p14:creationId xmlns:p14="http://schemas.microsoft.com/office/powerpoint/2010/main" val="36276808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99495" y="967409"/>
            <a:ext cx="8176334" cy="738664"/>
          </a:xfrm>
          <a:prstGeom prst="rect">
            <a:avLst/>
          </a:prstGeom>
          <a:noFill/>
        </p:spPr>
        <p:txBody>
          <a:bodyPr wrap="square" rtlCol="0">
            <a:spAutoFit/>
          </a:bodyPr>
          <a:lstStyle/>
          <a:p>
            <a:endParaRPr lang="it-IT" dirty="0"/>
          </a:p>
          <a:p>
            <a:endParaRPr lang="it-IT" sz="2400" dirty="0">
              <a:latin typeface="Helvetica" panose="020B0604020202020204" pitchFamily="34" charset="0"/>
              <a:cs typeface="Helvetica" panose="020B0604020202020204" pitchFamily="34" charset="0"/>
            </a:endParaRPr>
          </a:p>
        </p:txBody>
      </p:sp>
      <p:pic>
        <p:nvPicPr>
          <p:cNvPr id="5" name="Picture 5" descr="C:\Documents and Settings\giovannib.ferrarese.MIPAAF\Desktop\LOGO MIPAAF\logo-medioMIPAAF.tif">
            <a:extLst>
              <a:ext uri="{FF2B5EF4-FFF2-40B4-BE49-F238E27FC236}">
                <a16:creationId xmlns:a16="http://schemas.microsoft.com/office/drawing/2014/main" xmlns="" id="{7CC3CF52-F08B-4DE4-BEAA-C4C2B65AB985}"/>
              </a:ext>
            </a:extLst>
          </p:cNvPr>
          <p:cNvPicPr>
            <a:picLocks noChangeAspect="1" noChangeArrowheads="1"/>
          </p:cNvPicPr>
          <p:nvPr/>
        </p:nvPicPr>
        <p:blipFill>
          <a:blip r:embed="rId2" cstate="print"/>
          <a:srcRect/>
          <a:stretch>
            <a:fillRect/>
          </a:stretch>
        </p:blipFill>
        <p:spPr bwMode="auto">
          <a:xfrm>
            <a:off x="6893783" y="5761460"/>
            <a:ext cx="1599510" cy="687240"/>
          </a:xfrm>
          <a:prstGeom prst="rect">
            <a:avLst/>
          </a:prstGeom>
          <a:noFill/>
          <a:ln w="9525">
            <a:noFill/>
            <a:miter lim="800000"/>
            <a:headEnd/>
            <a:tailEnd/>
          </a:ln>
        </p:spPr>
      </p:pic>
      <p:pic>
        <p:nvPicPr>
          <p:cNvPr id="4" name="Immagine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868" y="1221990"/>
            <a:ext cx="7857066" cy="5023554"/>
          </a:xfrm>
          <a:prstGeom prst="rect">
            <a:avLst/>
          </a:prstGeom>
          <a:noFill/>
          <a:ln>
            <a:noFill/>
          </a:ln>
        </p:spPr>
      </p:pic>
      <p:graphicFrame>
        <p:nvGraphicFramePr>
          <p:cNvPr id="3" name="Tabella 2"/>
          <p:cNvGraphicFramePr>
            <a:graphicFrameLocks noGrp="1"/>
          </p:cNvGraphicFramePr>
          <p:nvPr>
            <p:extLst>
              <p:ext uri="{D42A27DB-BD31-4B8C-83A1-F6EECF244321}">
                <p14:modId xmlns:p14="http://schemas.microsoft.com/office/powerpoint/2010/main" val="4175906502"/>
              </p:ext>
            </p:extLst>
          </p:nvPr>
        </p:nvGraphicFramePr>
        <p:xfrm>
          <a:off x="1569156" y="530578"/>
          <a:ext cx="6355644" cy="682852"/>
        </p:xfrm>
        <a:graphic>
          <a:graphicData uri="http://schemas.openxmlformats.org/drawingml/2006/table">
            <a:tbl>
              <a:tblPr>
                <a:tableStyleId>{5C22544A-7EE6-4342-B048-85BDC9FD1C3A}</a:tableStyleId>
              </a:tblPr>
              <a:tblGrid>
                <a:gridCol w="6355644"/>
              </a:tblGrid>
              <a:tr h="459967">
                <a:tc>
                  <a:txBody>
                    <a:bodyPr/>
                    <a:lstStyle/>
                    <a:p>
                      <a:pPr algn="ctr" fontAlgn="b"/>
                      <a:r>
                        <a:rPr lang="it-IT" sz="2400" u="none" strike="noStrike" dirty="0">
                          <a:solidFill>
                            <a:srgbClr val="002060"/>
                          </a:solidFill>
                          <a:effectLst/>
                          <a:latin typeface="Comic Sans MS" panose="030F0702030302020204" pitchFamily="66" charset="0"/>
                        </a:rPr>
                        <a:t>Superficie e produzione di nocciolo in Italia</a:t>
                      </a:r>
                      <a:endParaRPr lang="it-IT" sz="2400" b="1" i="0" u="none" strike="noStrike" dirty="0">
                        <a:solidFill>
                          <a:srgbClr val="002060"/>
                        </a:solidFill>
                        <a:effectLst/>
                        <a:latin typeface="Comic Sans MS" panose="030F0702030302020204" pitchFamily="66" charset="0"/>
                      </a:endParaRPr>
                    </a:p>
                  </a:txBody>
                  <a:tcPr marL="9525" marR="9525" marT="9525" marB="0" anchor="b"/>
                </a:tc>
              </a:tr>
              <a:tr h="138344">
                <a:tc>
                  <a:txBody>
                    <a:bodyPr/>
                    <a:lstStyle/>
                    <a:p>
                      <a:pPr algn="ctr" fontAlgn="b"/>
                      <a:r>
                        <a:rPr lang="it-IT" sz="1400" b="1" u="none" strike="noStrike" dirty="0">
                          <a:solidFill>
                            <a:srgbClr val="002060"/>
                          </a:solidFill>
                          <a:effectLst/>
                          <a:latin typeface="Comic Sans MS" panose="030F0702030302020204" pitchFamily="66" charset="0"/>
                        </a:rPr>
                        <a:t>(elaborazione </a:t>
                      </a:r>
                      <a:r>
                        <a:rPr lang="it-IT" sz="1400" b="1" u="none" strike="noStrike" dirty="0" smtClean="0">
                          <a:solidFill>
                            <a:srgbClr val="002060"/>
                          </a:solidFill>
                          <a:effectLst/>
                          <a:latin typeface="Comic Sans MS" panose="030F0702030302020204" pitchFamily="66" charset="0"/>
                        </a:rPr>
                        <a:t>dati </a:t>
                      </a:r>
                      <a:r>
                        <a:rPr lang="it-IT" sz="1400" b="1" u="none" strike="noStrike" dirty="0">
                          <a:solidFill>
                            <a:srgbClr val="002060"/>
                          </a:solidFill>
                          <a:effectLst/>
                          <a:latin typeface="Comic Sans MS" panose="030F0702030302020204" pitchFamily="66" charset="0"/>
                        </a:rPr>
                        <a:t>Istat) </a:t>
                      </a:r>
                      <a:endParaRPr lang="it-IT" sz="1400" b="1" i="1" u="none" strike="noStrike" dirty="0">
                        <a:solidFill>
                          <a:srgbClr val="002060"/>
                        </a:solidFill>
                        <a:effectLst/>
                        <a:latin typeface="Comic Sans MS" panose="030F0702030302020204" pitchFamily="66" charset="0"/>
                      </a:endParaRPr>
                    </a:p>
                  </a:txBody>
                  <a:tcPr marL="9525" marR="9525" marT="9525" marB="0" anchor="b"/>
                </a:tc>
              </a:tr>
            </a:tbl>
          </a:graphicData>
        </a:graphic>
      </p:graphicFrame>
    </p:spTree>
    <p:extLst>
      <p:ext uri="{BB962C8B-B14F-4D97-AF65-F5344CB8AC3E}">
        <p14:creationId xmlns:p14="http://schemas.microsoft.com/office/powerpoint/2010/main" val="41143767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79393" y="623789"/>
            <a:ext cx="8096435" cy="1200329"/>
          </a:xfrm>
          <a:prstGeom prst="rect">
            <a:avLst/>
          </a:prstGeom>
          <a:noFill/>
        </p:spPr>
        <p:txBody>
          <a:bodyPr wrap="square" rtlCol="0">
            <a:spAutoFit/>
          </a:bodyPr>
          <a:lstStyle/>
          <a:p>
            <a:r>
              <a:rPr lang="it-IT" sz="2400" dirty="0">
                <a:solidFill>
                  <a:srgbClr val="002060"/>
                </a:solidFill>
                <a:latin typeface="Comic Sans MS" panose="030F0702030302020204" pitchFamily="66" charset="0"/>
                <a:cs typeface="Helvetica" panose="020B0604020202020204" pitchFamily="34" charset="0"/>
              </a:rPr>
              <a:t>……Ma in realtà entreranno in produzione i nuovi </a:t>
            </a:r>
            <a:r>
              <a:rPr lang="it-IT" sz="2400" dirty="0" err="1">
                <a:solidFill>
                  <a:srgbClr val="002060"/>
                </a:solidFill>
                <a:latin typeface="Comic Sans MS" panose="030F0702030302020204" pitchFamily="66" charset="0"/>
                <a:cs typeface="Helvetica" panose="020B0604020202020204" pitchFamily="34" charset="0"/>
              </a:rPr>
              <a:t>corileti</a:t>
            </a:r>
            <a:r>
              <a:rPr lang="it-IT" sz="2400" dirty="0">
                <a:solidFill>
                  <a:srgbClr val="002060"/>
                </a:solidFill>
                <a:latin typeface="Comic Sans MS" panose="030F0702030302020204" pitchFamily="66" charset="0"/>
                <a:cs typeface="Helvetica" panose="020B0604020202020204" pitchFamily="34" charset="0"/>
              </a:rPr>
              <a:t> messi a dimora in </a:t>
            </a:r>
            <a:r>
              <a:rPr lang="it-IT" sz="2400" dirty="0">
                <a:solidFill>
                  <a:srgbClr val="C00000"/>
                </a:solidFill>
                <a:latin typeface="Comic Sans MS" panose="030F0702030302020204" pitchFamily="66" charset="0"/>
                <a:cs typeface="Helvetica" panose="020B0604020202020204" pitchFamily="34" charset="0"/>
              </a:rPr>
              <a:t>altre Regioni </a:t>
            </a:r>
            <a:r>
              <a:rPr lang="it-IT" sz="2400" dirty="0">
                <a:solidFill>
                  <a:srgbClr val="002060"/>
                </a:solidFill>
                <a:latin typeface="Comic Sans MS" panose="030F0702030302020204" pitchFamily="66" charset="0"/>
                <a:cs typeface="Helvetica" panose="020B0604020202020204" pitchFamily="34" charset="0"/>
              </a:rPr>
              <a:t>oltre </a:t>
            </a:r>
            <a:r>
              <a:rPr lang="it-IT" sz="2400" dirty="0" smtClean="0">
                <a:solidFill>
                  <a:srgbClr val="002060"/>
                </a:solidFill>
                <a:latin typeface="Comic Sans MS" panose="030F0702030302020204" pitchFamily="66" charset="0"/>
                <a:cs typeface="Helvetica" panose="020B0604020202020204" pitchFamily="34" charset="0"/>
              </a:rPr>
              <a:t>ad altri nuovi </a:t>
            </a:r>
            <a:r>
              <a:rPr lang="it-IT" sz="2400" dirty="0">
                <a:solidFill>
                  <a:srgbClr val="002060"/>
                </a:solidFill>
                <a:latin typeface="Comic Sans MS" panose="030F0702030302020204" pitchFamily="66" charset="0"/>
                <a:cs typeface="Helvetica" panose="020B0604020202020204" pitchFamily="34" charset="0"/>
              </a:rPr>
              <a:t>nelle Regioni vocate  </a:t>
            </a:r>
          </a:p>
        </p:txBody>
      </p:sp>
      <p:sp>
        <p:nvSpPr>
          <p:cNvPr id="4" name="CasellaDiTesto 3"/>
          <p:cNvSpPr txBox="1"/>
          <p:nvPr/>
        </p:nvSpPr>
        <p:spPr>
          <a:xfrm>
            <a:off x="602043" y="4585179"/>
            <a:ext cx="5302046" cy="1785104"/>
          </a:xfrm>
          <a:prstGeom prst="rect">
            <a:avLst/>
          </a:prstGeom>
          <a:noFill/>
        </p:spPr>
        <p:txBody>
          <a:bodyPr wrap="square" rtlCol="0">
            <a:spAutoFit/>
          </a:bodyPr>
          <a:lstStyle/>
          <a:p>
            <a:r>
              <a:rPr lang="it-IT" sz="2200" dirty="0" smtClean="0">
                <a:solidFill>
                  <a:srgbClr val="C00000"/>
                </a:solidFill>
                <a:latin typeface="Comic Sans MS" panose="030F0702030302020204" pitchFamily="66" charset="0"/>
                <a:cs typeface="Helvetica" panose="020B0604020202020204" pitchFamily="34" charset="0"/>
              </a:rPr>
              <a:t>Le domande quindi sono semplici: </a:t>
            </a:r>
            <a:endParaRPr lang="it-IT" sz="2200" dirty="0">
              <a:solidFill>
                <a:srgbClr val="C00000"/>
              </a:solidFill>
              <a:latin typeface="Comic Sans MS" panose="030F0702030302020204" pitchFamily="66" charset="0"/>
              <a:cs typeface="Helvetica" panose="020B0604020202020204" pitchFamily="34" charset="0"/>
            </a:endParaRPr>
          </a:p>
          <a:p>
            <a:r>
              <a:rPr lang="it-IT" sz="2200" dirty="0">
                <a:solidFill>
                  <a:srgbClr val="C00000"/>
                </a:solidFill>
                <a:latin typeface="Comic Sans MS" panose="030F0702030302020204" pitchFamily="66" charset="0"/>
                <a:cs typeface="Helvetica" panose="020B0604020202020204" pitchFamily="34" charset="0"/>
              </a:rPr>
              <a:t>quanti ettari entreranno in produzione nei prossimi anni? E le Regioni </a:t>
            </a:r>
            <a:r>
              <a:rPr lang="it-IT" sz="2200" dirty="0" smtClean="0">
                <a:solidFill>
                  <a:srgbClr val="C00000"/>
                </a:solidFill>
                <a:latin typeface="Comic Sans MS" panose="030F0702030302020204" pitchFamily="66" charset="0"/>
                <a:cs typeface="Helvetica" panose="020B0604020202020204" pitchFamily="34" charset="0"/>
              </a:rPr>
              <a:t>come </a:t>
            </a:r>
            <a:r>
              <a:rPr lang="it-IT" sz="2200" dirty="0" smtClean="0">
                <a:solidFill>
                  <a:srgbClr val="C00000"/>
                </a:solidFill>
                <a:latin typeface="Comic Sans MS" panose="030F0702030302020204" pitchFamily="66" charset="0"/>
                <a:cs typeface="Helvetica" panose="020B0604020202020204" pitchFamily="34" charset="0"/>
              </a:rPr>
              <a:t>stanno </a:t>
            </a:r>
            <a:r>
              <a:rPr lang="it-IT" sz="2200" dirty="0">
                <a:solidFill>
                  <a:srgbClr val="C00000"/>
                </a:solidFill>
                <a:latin typeface="Comic Sans MS" panose="030F0702030302020204" pitchFamily="66" charset="0"/>
                <a:cs typeface="Helvetica" panose="020B0604020202020204" pitchFamily="34" charset="0"/>
              </a:rPr>
              <a:t>gestendo la situazione </a:t>
            </a:r>
            <a:r>
              <a:rPr lang="it-IT" sz="2200" dirty="0" smtClean="0">
                <a:solidFill>
                  <a:srgbClr val="C00000"/>
                </a:solidFill>
                <a:latin typeface="Comic Sans MS" panose="030F0702030302020204" pitchFamily="66" charset="0"/>
                <a:cs typeface="Helvetica" panose="020B0604020202020204" pitchFamily="34" charset="0"/>
              </a:rPr>
              <a:t>e sono </a:t>
            </a:r>
            <a:r>
              <a:rPr lang="it-IT" sz="2200" dirty="0">
                <a:solidFill>
                  <a:srgbClr val="C00000"/>
                </a:solidFill>
                <a:latin typeface="Comic Sans MS" panose="030F0702030302020204" pitchFamily="66" charset="0"/>
                <a:cs typeface="Helvetica" panose="020B0604020202020204" pitchFamily="34" charset="0"/>
              </a:rPr>
              <a:t>a conoscenza </a:t>
            </a:r>
            <a:r>
              <a:rPr lang="it-IT" sz="2200" dirty="0" smtClean="0">
                <a:solidFill>
                  <a:srgbClr val="C00000"/>
                </a:solidFill>
                <a:latin typeface="Comic Sans MS" panose="030F0702030302020204" pitchFamily="66" charset="0"/>
                <a:cs typeface="Helvetica" panose="020B0604020202020204" pitchFamily="34" charset="0"/>
              </a:rPr>
              <a:t>di tali informazioni? </a:t>
            </a:r>
            <a:endParaRPr lang="it-IT" sz="2200" dirty="0">
              <a:solidFill>
                <a:srgbClr val="C00000"/>
              </a:solidFill>
              <a:latin typeface="Comic Sans MS" panose="030F0702030302020204" pitchFamily="66" charset="0"/>
              <a:cs typeface="Helvetica" panose="020B0604020202020204" pitchFamily="34" charset="0"/>
            </a:endParaRPr>
          </a:p>
        </p:txBody>
      </p:sp>
      <p:pic>
        <p:nvPicPr>
          <p:cNvPr id="5" name="Picture 5" descr="C:\Documents and Settings\giovannib.ferrarese.MIPAAF\Desktop\LOGO MIPAAF\logo-medioMIPAAF.tif">
            <a:extLst>
              <a:ext uri="{FF2B5EF4-FFF2-40B4-BE49-F238E27FC236}">
                <a16:creationId xmlns:a16="http://schemas.microsoft.com/office/drawing/2014/main" xmlns="" id="{7CC3CF52-F08B-4DE4-BEAA-C4C2B65AB985}"/>
              </a:ext>
            </a:extLst>
          </p:cNvPr>
          <p:cNvPicPr>
            <a:picLocks noChangeAspect="1" noChangeArrowheads="1"/>
          </p:cNvPicPr>
          <p:nvPr/>
        </p:nvPicPr>
        <p:blipFill>
          <a:blip r:embed="rId2" cstate="print"/>
          <a:srcRect/>
          <a:stretch>
            <a:fillRect/>
          </a:stretch>
        </p:blipFill>
        <p:spPr bwMode="auto">
          <a:xfrm>
            <a:off x="7066625" y="5681199"/>
            <a:ext cx="1599510" cy="687240"/>
          </a:xfrm>
          <a:prstGeom prst="rect">
            <a:avLst/>
          </a:prstGeom>
          <a:noFill/>
          <a:ln w="9525">
            <a:noFill/>
            <a:miter lim="800000"/>
            <a:headEnd/>
            <a:tailEnd/>
          </a:ln>
        </p:spPr>
      </p:pic>
      <p:pic>
        <p:nvPicPr>
          <p:cNvPr id="6" name="Immagine 42">
            <a:extLst>
              <a:ext uri="{FF2B5EF4-FFF2-40B4-BE49-F238E27FC236}">
                <a16:creationId xmlns:a16="http://schemas.microsoft.com/office/drawing/2014/main" xmlns="" id="{7700D9C1-863D-468E-AACA-00B76CD26E0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5863" y="1370202"/>
            <a:ext cx="3461524" cy="3629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a:extLst>
              <a:ext uri="{FF2B5EF4-FFF2-40B4-BE49-F238E27FC236}">
                <a16:creationId xmlns:a16="http://schemas.microsoft.com/office/drawing/2014/main" xmlns="" id="{D17FE12F-F0E9-4F88-885F-B9DD9C38454A}"/>
              </a:ext>
            </a:extLst>
          </p:cNvPr>
          <p:cNvSpPr txBox="1"/>
          <p:nvPr/>
        </p:nvSpPr>
        <p:spPr>
          <a:xfrm>
            <a:off x="602043" y="2167466"/>
            <a:ext cx="2999112" cy="2123658"/>
          </a:xfrm>
          <a:prstGeom prst="rect">
            <a:avLst/>
          </a:prstGeom>
          <a:noFill/>
        </p:spPr>
        <p:txBody>
          <a:bodyPr wrap="square" rtlCol="0">
            <a:spAutoFit/>
          </a:bodyPr>
          <a:lstStyle/>
          <a:p>
            <a:r>
              <a:rPr lang="it-IT" sz="2200" dirty="0" smtClean="0">
                <a:solidFill>
                  <a:srgbClr val="C00000"/>
                </a:solidFill>
                <a:latin typeface="Comic Sans MS" panose="030F0702030302020204" pitchFamily="66" charset="0"/>
                <a:cs typeface="Helvetica" panose="020B0604020202020204" pitchFamily="34" charset="0"/>
              </a:rPr>
              <a:t>Lombardia, Veneto</a:t>
            </a:r>
            <a:endParaRPr lang="it-IT" sz="2200" dirty="0">
              <a:solidFill>
                <a:srgbClr val="C00000"/>
              </a:solidFill>
              <a:latin typeface="Comic Sans MS" panose="030F0702030302020204" pitchFamily="66" charset="0"/>
              <a:cs typeface="Helvetica" panose="020B0604020202020204" pitchFamily="34" charset="0"/>
            </a:endParaRPr>
          </a:p>
          <a:p>
            <a:r>
              <a:rPr lang="it-IT" sz="2200" dirty="0">
                <a:solidFill>
                  <a:srgbClr val="C00000"/>
                </a:solidFill>
                <a:latin typeface="Comic Sans MS" panose="030F0702030302020204" pitchFamily="66" charset="0"/>
                <a:cs typeface="Helvetica" panose="020B0604020202020204" pitchFamily="34" charset="0"/>
              </a:rPr>
              <a:t>Friuli Venezia </a:t>
            </a:r>
            <a:r>
              <a:rPr lang="it-IT" sz="2200" dirty="0" smtClean="0">
                <a:solidFill>
                  <a:srgbClr val="C00000"/>
                </a:solidFill>
                <a:latin typeface="Comic Sans MS" panose="030F0702030302020204" pitchFamily="66" charset="0"/>
                <a:cs typeface="Helvetica" panose="020B0604020202020204" pitchFamily="34" charset="0"/>
              </a:rPr>
              <a:t>Giulia,</a:t>
            </a:r>
            <a:endParaRPr lang="it-IT" sz="2200" dirty="0">
              <a:solidFill>
                <a:srgbClr val="C00000"/>
              </a:solidFill>
              <a:latin typeface="Comic Sans MS" panose="030F0702030302020204" pitchFamily="66" charset="0"/>
              <a:cs typeface="Helvetica" panose="020B0604020202020204" pitchFamily="34" charset="0"/>
            </a:endParaRPr>
          </a:p>
          <a:p>
            <a:r>
              <a:rPr lang="it-IT" sz="2200" dirty="0">
                <a:solidFill>
                  <a:srgbClr val="C00000"/>
                </a:solidFill>
                <a:latin typeface="Comic Sans MS" panose="030F0702030302020204" pitchFamily="66" charset="0"/>
                <a:cs typeface="Helvetica" panose="020B0604020202020204" pitchFamily="34" charset="0"/>
              </a:rPr>
              <a:t>Emilia </a:t>
            </a:r>
            <a:r>
              <a:rPr lang="it-IT" sz="2200" dirty="0" smtClean="0">
                <a:solidFill>
                  <a:srgbClr val="C00000"/>
                </a:solidFill>
                <a:latin typeface="Comic Sans MS" panose="030F0702030302020204" pitchFamily="66" charset="0"/>
                <a:cs typeface="Helvetica" panose="020B0604020202020204" pitchFamily="34" charset="0"/>
              </a:rPr>
              <a:t>Romagna,</a:t>
            </a:r>
            <a:endParaRPr lang="it-IT" sz="2200" dirty="0">
              <a:solidFill>
                <a:srgbClr val="C00000"/>
              </a:solidFill>
              <a:latin typeface="Comic Sans MS" panose="030F0702030302020204" pitchFamily="66" charset="0"/>
              <a:cs typeface="Helvetica" panose="020B0604020202020204" pitchFamily="34" charset="0"/>
            </a:endParaRPr>
          </a:p>
          <a:p>
            <a:r>
              <a:rPr lang="it-IT" sz="2200" dirty="0" smtClean="0">
                <a:solidFill>
                  <a:srgbClr val="C00000"/>
                </a:solidFill>
                <a:latin typeface="Comic Sans MS" panose="030F0702030302020204" pitchFamily="66" charset="0"/>
                <a:cs typeface="Helvetica" panose="020B0604020202020204" pitchFamily="34" charset="0"/>
              </a:rPr>
              <a:t>Toscana, </a:t>
            </a:r>
            <a:r>
              <a:rPr lang="it-IT" sz="2200" dirty="0" smtClean="0">
                <a:solidFill>
                  <a:srgbClr val="C00000"/>
                </a:solidFill>
                <a:latin typeface="Comic Sans MS" panose="030F0702030302020204" pitchFamily="66" charset="0"/>
                <a:cs typeface="Helvetica" panose="020B0604020202020204" pitchFamily="34" charset="0"/>
              </a:rPr>
              <a:t>Marche</a:t>
            </a:r>
            <a:endParaRPr lang="it-IT" sz="2200" dirty="0">
              <a:solidFill>
                <a:srgbClr val="C00000"/>
              </a:solidFill>
              <a:latin typeface="Comic Sans MS" panose="030F0702030302020204" pitchFamily="66" charset="0"/>
              <a:cs typeface="Helvetica" panose="020B0604020202020204" pitchFamily="34" charset="0"/>
            </a:endParaRPr>
          </a:p>
          <a:p>
            <a:r>
              <a:rPr lang="it-IT" sz="2200" dirty="0" smtClean="0">
                <a:solidFill>
                  <a:srgbClr val="C00000"/>
                </a:solidFill>
                <a:latin typeface="Comic Sans MS" panose="030F0702030302020204" pitchFamily="66" charset="0"/>
                <a:cs typeface="Helvetica" panose="020B0604020202020204" pitchFamily="34" charset="0"/>
              </a:rPr>
              <a:t>Umbria, Molise e</a:t>
            </a:r>
            <a:endParaRPr lang="it-IT" sz="2200" dirty="0">
              <a:solidFill>
                <a:srgbClr val="C00000"/>
              </a:solidFill>
              <a:latin typeface="Comic Sans MS" panose="030F0702030302020204" pitchFamily="66" charset="0"/>
              <a:cs typeface="Helvetica" panose="020B0604020202020204" pitchFamily="34" charset="0"/>
            </a:endParaRPr>
          </a:p>
          <a:p>
            <a:r>
              <a:rPr lang="it-IT" sz="2200" dirty="0">
                <a:solidFill>
                  <a:srgbClr val="C00000"/>
                </a:solidFill>
                <a:latin typeface="Comic Sans MS" panose="030F0702030302020204" pitchFamily="66" charset="0"/>
                <a:cs typeface="Helvetica" panose="020B0604020202020204" pitchFamily="34" charset="0"/>
              </a:rPr>
              <a:t>Basilicata </a:t>
            </a:r>
          </a:p>
        </p:txBody>
      </p:sp>
      <p:sp>
        <p:nvSpPr>
          <p:cNvPr id="9" name="Freccia in giù 8">
            <a:extLst>
              <a:ext uri="{FF2B5EF4-FFF2-40B4-BE49-F238E27FC236}">
                <a16:creationId xmlns:a16="http://schemas.microsoft.com/office/drawing/2014/main" xmlns="" id="{70D8A5BA-613B-4A04-955C-E3EC8FF507DA}"/>
              </a:ext>
            </a:extLst>
          </p:cNvPr>
          <p:cNvSpPr/>
          <p:nvPr/>
        </p:nvSpPr>
        <p:spPr>
          <a:xfrm>
            <a:off x="4285294" y="3448727"/>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8010710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16959" y="285189"/>
            <a:ext cx="8176334" cy="738664"/>
          </a:xfrm>
          <a:prstGeom prst="rect">
            <a:avLst/>
          </a:prstGeom>
          <a:noFill/>
        </p:spPr>
        <p:txBody>
          <a:bodyPr wrap="square" rtlCol="0">
            <a:spAutoFit/>
          </a:bodyPr>
          <a:lstStyle/>
          <a:p>
            <a:endParaRPr lang="it-IT" dirty="0"/>
          </a:p>
          <a:p>
            <a:endParaRPr lang="it-IT" sz="2400" dirty="0">
              <a:latin typeface="Helvetica" panose="020B0604020202020204" pitchFamily="34" charset="0"/>
              <a:cs typeface="Helvetica" panose="020B0604020202020204" pitchFamily="34" charset="0"/>
            </a:endParaRPr>
          </a:p>
        </p:txBody>
      </p:sp>
      <p:pic>
        <p:nvPicPr>
          <p:cNvPr id="5" name="Picture 5" descr="C:\Documents and Settings\giovannib.ferrarese.MIPAAF\Desktop\LOGO MIPAAF\logo-medioMIPAAF.tif">
            <a:extLst>
              <a:ext uri="{FF2B5EF4-FFF2-40B4-BE49-F238E27FC236}">
                <a16:creationId xmlns:a16="http://schemas.microsoft.com/office/drawing/2014/main" xmlns="" id="{7CC3CF52-F08B-4DE4-BEAA-C4C2B65AB985}"/>
              </a:ext>
            </a:extLst>
          </p:cNvPr>
          <p:cNvPicPr>
            <a:picLocks noChangeAspect="1" noChangeArrowheads="1"/>
          </p:cNvPicPr>
          <p:nvPr/>
        </p:nvPicPr>
        <p:blipFill>
          <a:blip r:embed="rId2" cstate="print"/>
          <a:srcRect/>
          <a:stretch>
            <a:fillRect/>
          </a:stretch>
        </p:blipFill>
        <p:spPr bwMode="auto">
          <a:xfrm>
            <a:off x="6731690" y="5890591"/>
            <a:ext cx="1599510" cy="687240"/>
          </a:xfrm>
          <a:prstGeom prst="rect">
            <a:avLst/>
          </a:prstGeom>
          <a:noFill/>
          <a:ln w="9525">
            <a:noFill/>
            <a:miter lim="800000"/>
            <a:headEnd/>
            <a:tailEnd/>
          </a:ln>
        </p:spPr>
      </p:pic>
      <p:pic>
        <p:nvPicPr>
          <p:cNvPr id="3" name="Immagine 2"/>
          <p:cNvPicPr>
            <a:picLocks noChangeAspect="1"/>
          </p:cNvPicPr>
          <p:nvPr/>
        </p:nvPicPr>
        <p:blipFill>
          <a:blip r:embed="rId3"/>
          <a:stretch>
            <a:fillRect/>
          </a:stretch>
        </p:blipFill>
        <p:spPr>
          <a:xfrm>
            <a:off x="399496" y="407169"/>
            <a:ext cx="3529038" cy="2195116"/>
          </a:xfrm>
          <a:prstGeom prst="rect">
            <a:avLst/>
          </a:prstGeom>
        </p:spPr>
      </p:pic>
      <p:sp>
        <p:nvSpPr>
          <p:cNvPr id="6" name="Rettangolo 5"/>
          <p:cNvSpPr/>
          <p:nvPr/>
        </p:nvSpPr>
        <p:spPr>
          <a:xfrm>
            <a:off x="3409245" y="891822"/>
            <a:ext cx="5339644" cy="954107"/>
          </a:xfrm>
          <a:prstGeom prst="rect">
            <a:avLst/>
          </a:prstGeom>
        </p:spPr>
        <p:txBody>
          <a:bodyPr wrap="square">
            <a:spAutoFit/>
          </a:bodyPr>
          <a:lstStyle/>
          <a:p>
            <a:pPr algn="ctr"/>
            <a:r>
              <a:rPr lang="it-IT" sz="2000" dirty="0" smtClean="0">
                <a:solidFill>
                  <a:srgbClr val="000000"/>
                </a:solidFill>
                <a:latin typeface="Verdana" panose="020B0604030504040204" pitchFamily="34" charset="0"/>
              </a:rPr>
              <a:t> </a:t>
            </a:r>
            <a:r>
              <a:rPr lang="it-IT" b="1" dirty="0">
                <a:solidFill>
                  <a:srgbClr val="002060"/>
                </a:solidFill>
                <a:latin typeface="Comic Sans MS" panose="030F0702030302020204" pitchFamily="66" charset="0"/>
              </a:rPr>
              <a:t>XV </a:t>
            </a:r>
            <a:r>
              <a:rPr lang="it-IT" b="1" i="1" dirty="0">
                <a:solidFill>
                  <a:srgbClr val="002060"/>
                </a:solidFill>
                <a:latin typeface="Comic Sans MS" panose="030F0702030302020204" pitchFamily="66" charset="0"/>
              </a:rPr>
              <a:t>Assise Nazionale </a:t>
            </a:r>
            <a:r>
              <a:rPr lang="it-IT" b="1" i="1" dirty="0" smtClean="0">
                <a:solidFill>
                  <a:srgbClr val="002060"/>
                </a:solidFill>
                <a:latin typeface="Comic Sans MS" panose="030F0702030302020204" pitchFamily="66" charset="0"/>
              </a:rPr>
              <a:t>Associazione </a:t>
            </a:r>
            <a:r>
              <a:rPr lang="it-IT" b="1" i="1" dirty="0">
                <a:solidFill>
                  <a:srgbClr val="002060"/>
                </a:solidFill>
                <a:latin typeface="Comic Sans MS" panose="030F0702030302020204" pitchFamily="66" charset="0"/>
              </a:rPr>
              <a:t>Nazionale Città della </a:t>
            </a:r>
            <a:r>
              <a:rPr lang="it-IT" b="1" i="1" dirty="0" smtClean="0">
                <a:solidFill>
                  <a:srgbClr val="002060"/>
                </a:solidFill>
                <a:latin typeface="Comic Sans MS" panose="030F0702030302020204" pitchFamily="66" charset="0"/>
              </a:rPr>
              <a:t>Nocciola</a:t>
            </a:r>
          </a:p>
          <a:p>
            <a:pPr algn="ctr"/>
            <a:r>
              <a:rPr lang="it-IT" dirty="0" smtClean="0">
                <a:solidFill>
                  <a:srgbClr val="002060"/>
                </a:solidFill>
                <a:latin typeface="Comic Sans MS" panose="030F0702030302020204" pitchFamily="66" charset="0"/>
              </a:rPr>
              <a:t> </a:t>
            </a:r>
            <a:r>
              <a:rPr lang="it-IT" b="1" dirty="0">
                <a:solidFill>
                  <a:srgbClr val="002060"/>
                </a:solidFill>
                <a:latin typeface="Comic Sans MS" panose="030F0702030302020204" pitchFamily="66" charset="0"/>
              </a:rPr>
              <a:t>Ucria in Sicilia </a:t>
            </a:r>
            <a:r>
              <a:rPr lang="it-IT" b="1" dirty="0" smtClean="0">
                <a:solidFill>
                  <a:srgbClr val="002060"/>
                </a:solidFill>
                <a:latin typeface="Comic Sans MS" panose="030F0702030302020204" pitchFamily="66" charset="0"/>
              </a:rPr>
              <a:t>  </a:t>
            </a:r>
            <a:r>
              <a:rPr lang="it-IT" b="1" dirty="0">
                <a:solidFill>
                  <a:srgbClr val="002060"/>
                </a:solidFill>
                <a:latin typeface="Comic Sans MS" panose="030F0702030302020204" pitchFamily="66" charset="0"/>
              </a:rPr>
              <a:t>24 novembre 2019 </a:t>
            </a:r>
            <a:endParaRPr lang="it-IT" b="1" dirty="0">
              <a:solidFill>
                <a:srgbClr val="002060"/>
              </a:solidFill>
              <a:latin typeface="Comic Sans MS" panose="030F0702030302020204" pitchFamily="66" charset="0"/>
            </a:endParaRPr>
          </a:p>
        </p:txBody>
      </p:sp>
      <p:sp>
        <p:nvSpPr>
          <p:cNvPr id="7" name="Rettangolo 6"/>
          <p:cNvSpPr/>
          <p:nvPr/>
        </p:nvSpPr>
        <p:spPr>
          <a:xfrm>
            <a:off x="541867" y="2570890"/>
            <a:ext cx="7951426" cy="646331"/>
          </a:xfrm>
          <a:prstGeom prst="rect">
            <a:avLst/>
          </a:prstGeom>
        </p:spPr>
        <p:txBody>
          <a:bodyPr wrap="square">
            <a:spAutoFit/>
          </a:bodyPr>
          <a:lstStyle/>
          <a:p>
            <a:pPr algn="ctr"/>
            <a:r>
              <a:rPr lang="it-IT" dirty="0" smtClean="0">
                <a:solidFill>
                  <a:srgbClr val="FF0000"/>
                </a:solidFill>
                <a:latin typeface="Times New Roman" panose="02020603050405020304" pitchFamily="18" charset="0"/>
                <a:ea typeface="Times New Roman" panose="02020603050405020304" pitchFamily="18" charset="0"/>
              </a:rPr>
              <a:t>L’Italia è l’unico </a:t>
            </a:r>
            <a:r>
              <a:rPr lang="it-IT" dirty="0">
                <a:solidFill>
                  <a:srgbClr val="FF0000"/>
                </a:solidFill>
                <a:latin typeface="Times New Roman" panose="02020603050405020304" pitchFamily="18" charset="0"/>
                <a:ea typeface="Times New Roman" panose="02020603050405020304" pitchFamily="18" charset="0"/>
              </a:rPr>
              <a:t>Paese a vantare 3 marchi europei di </a:t>
            </a:r>
            <a:r>
              <a:rPr lang="it-IT" dirty="0" smtClean="0">
                <a:solidFill>
                  <a:srgbClr val="FF0000"/>
                </a:solidFill>
                <a:latin typeface="Times New Roman" panose="02020603050405020304" pitchFamily="18" charset="0"/>
                <a:ea typeface="Times New Roman" panose="02020603050405020304" pitchFamily="18" charset="0"/>
              </a:rPr>
              <a:t>qualità ovvero </a:t>
            </a:r>
          </a:p>
          <a:p>
            <a:pPr algn="ctr"/>
            <a:r>
              <a:rPr lang="it-IT" b="1" dirty="0" smtClean="0">
                <a:solidFill>
                  <a:srgbClr val="FF0000"/>
                </a:solidFill>
                <a:latin typeface="Times New Roman" panose="02020603050405020304" pitchFamily="18" charset="0"/>
                <a:ea typeface="Times New Roman" panose="02020603050405020304" pitchFamily="18" charset="0"/>
              </a:rPr>
              <a:t>Nocciola </a:t>
            </a:r>
            <a:r>
              <a:rPr lang="it-IT" b="1" dirty="0">
                <a:solidFill>
                  <a:srgbClr val="FF0000"/>
                </a:solidFill>
                <a:latin typeface="Times New Roman" panose="02020603050405020304" pitchFamily="18" charset="0"/>
                <a:ea typeface="Times New Roman" panose="02020603050405020304" pitchFamily="18" charset="0"/>
              </a:rPr>
              <a:t>IGP di Giffoni</a:t>
            </a:r>
            <a:r>
              <a:rPr lang="it-IT" dirty="0">
                <a:solidFill>
                  <a:srgbClr val="FF0000"/>
                </a:solidFill>
                <a:latin typeface="Times New Roman" panose="02020603050405020304" pitchFamily="18" charset="0"/>
                <a:ea typeface="Times New Roman" panose="02020603050405020304" pitchFamily="18" charset="0"/>
              </a:rPr>
              <a:t>, </a:t>
            </a:r>
            <a:r>
              <a:rPr lang="it-IT" b="1" dirty="0" smtClean="0">
                <a:solidFill>
                  <a:srgbClr val="FF0000"/>
                </a:solidFill>
                <a:latin typeface="Times New Roman" panose="02020603050405020304" pitchFamily="18" charset="0"/>
                <a:ea typeface="Times New Roman" panose="02020603050405020304" pitchFamily="18" charset="0"/>
              </a:rPr>
              <a:t>Nocciola </a:t>
            </a:r>
            <a:r>
              <a:rPr lang="it-IT" b="1" dirty="0">
                <a:solidFill>
                  <a:srgbClr val="FF0000"/>
                </a:solidFill>
                <a:latin typeface="Times New Roman" panose="02020603050405020304" pitchFamily="18" charset="0"/>
                <a:ea typeface="Times New Roman" panose="02020603050405020304" pitchFamily="18" charset="0"/>
              </a:rPr>
              <a:t>DOP Romana</a:t>
            </a:r>
            <a:r>
              <a:rPr lang="it-IT" dirty="0">
                <a:solidFill>
                  <a:srgbClr val="FF0000"/>
                </a:solidFill>
                <a:latin typeface="Times New Roman" panose="02020603050405020304" pitchFamily="18" charset="0"/>
                <a:ea typeface="Times New Roman" panose="02020603050405020304" pitchFamily="18" charset="0"/>
              </a:rPr>
              <a:t> e </a:t>
            </a:r>
            <a:r>
              <a:rPr lang="it-IT" b="1" dirty="0" smtClean="0">
                <a:solidFill>
                  <a:srgbClr val="FF0000"/>
                </a:solidFill>
                <a:latin typeface="Times New Roman" panose="02020603050405020304" pitchFamily="18" charset="0"/>
                <a:ea typeface="Times New Roman" panose="02020603050405020304" pitchFamily="18" charset="0"/>
              </a:rPr>
              <a:t>Nocciola </a:t>
            </a:r>
            <a:r>
              <a:rPr lang="it-IT" b="1" dirty="0">
                <a:solidFill>
                  <a:srgbClr val="FF0000"/>
                </a:solidFill>
                <a:latin typeface="Times New Roman" panose="02020603050405020304" pitchFamily="18" charset="0"/>
                <a:ea typeface="Times New Roman" panose="02020603050405020304" pitchFamily="18" charset="0"/>
              </a:rPr>
              <a:t>IGP del </a:t>
            </a:r>
            <a:r>
              <a:rPr lang="it-IT" b="1" dirty="0" smtClean="0">
                <a:solidFill>
                  <a:srgbClr val="FF0000"/>
                </a:solidFill>
                <a:latin typeface="Times New Roman" panose="02020603050405020304" pitchFamily="18" charset="0"/>
                <a:ea typeface="Times New Roman" panose="02020603050405020304" pitchFamily="18" charset="0"/>
              </a:rPr>
              <a:t>Piemonte</a:t>
            </a:r>
            <a:r>
              <a:rPr lang="it-IT" dirty="0" smtClean="0">
                <a:solidFill>
                  <a:srgbClr val="FF0000"/>
                </a:solidFill>
                <a:latin typeface="Times New Roman" panose="02020603050405020304" pitchFamily="18" charset="0"/>
                <a:ea typeface="Times New Roman" panose="02020603050405020304" pitchFamily="18" charset="0"/>
              </a:rPr>
              <a:t> </a:t>
            </a:r>
            <a:endParaRPr lang="it-IT" dirty="0">
              <a:solidFill>
                <a:srgbClr val="FF0000"/>
              </a:solidFill>
            </a:endParaRPr>
          </a:p>
        </p:txBody>
      </p:sp>
      <p:sp>
        <p:nvSpPr>
          <p:cNvPr id="8" name="Rettangolo 7"/>
          <p:cNvSpPr/>
          <p:nvPr/>
        </p:nvSpPr>
        <p:spPr>
          <a:xfrm>
            <a:off x="399496" y="3327246"/>
            <a:ext cx="8236503" cy="2585323"/>
          </a:xfrm>
          <a:prstGeom prst="rect">
            <a:avLst/>
          </a:prstGeom>
        </p:spPr>
        <p:txBody>
          <a:bodyPr wrap="square">
            <a:spAutoFit/>
          </a:bodyPr>
          <a:lstStyle/>
          <a:p>
            <a:pPr algn="just"/>
            <a:r>
              <a:rPr lang="it-IT" b="1" dirty="0">
                <a:solidFill>
                  <a:srgbClr val="002060"/>
                </a:solidFill>
                <a:latin typeface="Comic Sans MS" panose="030F0702030302020204" pitchFamily="66" charset="0"/>
              </a:rPr>
              <a:t>Incontro al </a:t>
            </a:r>
            <a:r>
              <a:rPr lang="it-IT" b="1" dirty="0" smtClean="0">
                <a:solidFill>
                  <a:srgbClr val="002060"/>
                </a:solidFill>
                <a:latin typeface="Comic Sans MS" panose="030F0702030302020204" pitchFamily="66" charset="0"/>
              </a:rPr>
              <a:t>MIPAAF, </a:t>
            </a:r>
            <a:r>
              <a:rPr lang="it-IT" b="1" dirty="0">
                <a:solidFill>
                  <a:srgbClr val="002060"/>
                </a:solidFill>
                <a:latin typeface="Comic Sans MS" panose="030F0702030302020204" pitchFamily="66" charset="0"/>
              </a:rPr>
              <a:t>lunedì 21 gennaio 2019, tra </a:t>
            </a:r>
            <a:r>
              <a:rPr lang="it-IT" b="1" dirty="0" smtClean="0">
                <a:solidFill>
                  <a:srgbClr val="002060"/>
                </a:solidFill>
                <a:latin typeface="Comic Sans MS" panose="030F0702030302020204" pitchFamily="66" charset="0"/>
              </a:rPr>
              <a:t>l’allora </a:t>
            </a:r>
            <a:r>
              <a:rPr lang="it-IT" b="1" dirty="0">
                <a:solidFill>
                  <a:srgbClr val="002060"/>
                </a:solidFill>
                <a:latin typeface="Comic Sans MS" panose="030F0702030302020204" pitchFamily="66" charset="0"/>
              </a:rPr>
              <a:t>Sottosegretario di Stato Alessandra Pesce e l’Associazione Nazionale Città della </a:t>
            </a:r>
            <a:r>
              <a:rPr lang="it-IT" b="1" dirty="0" smtClean="0">
                <a:solidFill>
                  <a:srgbClr val="002060"/>
                </a:solidFill>
                <a:latin typeface="Comic Sans MS" panose="030F0702030302020204" pitchFamily="66" charset="0"/>
              </a:rPr>
              <a:t>Nocciola nel quale è stato chiesto di:</a:t>
            </a:r>
          </a:p>
          <a:p>
            <a:pPr algn="just"/>
            <a:r>
              <a:rPr lang="it-IT" dirty="0" smtClean="0">
                <a:solidFill>
                  <a:srgbClr val="002060"/>
                </a:solidFill>
                <a:latin typeface="Comic Sans MS" panose="030F0702030302020204" pitchFamily="66" charset="0"/>
              </a:rPr>
              <a:t>«Convocare </a:t>
            </a:r>
            <a:r>
              <a:rPr lang="it-IT" dirty="0">
                <a:solidFill>
                  <a:srgbClr val="002060"/>
                </a:solidFill>
                <a:latin typeface="Comic Sans MS" panose="030F0702030302020204" pitchFamily="66" charset="0"/>
              </a:rPr>
              <a:t>il Tavolo </a:t>
            </a:r>
            <a:r>
              <a:rPr lang="it-IT" dirty="0" err="1" smtClean="0">
                <a:solidFill>
                  <a:srgbClr val="002060"/>
                </a:solidFill>
                <a:latin typeface="Comic Sans MS" panose="030F0702030302020204" pitchFamily="66" charset="0"/>
              </a:rPr>
              <a:t>Corilicolo</a:t>
            </a:r>
            <a:r>
              <a:rPr lang="it-IT" dirty="0" smtClean="0">
                <a:solidFill>
                  <a:srgbClr val="002060"/>
                </a:solidFill>
                <a:latin typeface="Comic Sans MS" panose="030F0702030302020204" pitchFamily="66" charset="0"/>
              </a:rPr>
              <a:t>  in quanto il </a:t>
            </a:r>
            <a:r>
              <a:rPr lang="it-IT" dirty="0">
                <a:solidFill>
                  <a:srgbClr val="002060"/>
                </a:solidFill>
                <a:latin typeface="Comic Sans MS" panose="030F0702030302020204" pitchFamily="66" charset="0"/>
              </a:rPr>
              <a:t>lavoro fatto 10 anni or sono dal Tavolo </a:t>
            </a:r>
            <a:r>
              <a:rPr lang="it-IT" dirty="0" err="1">
                <a:solidFill>
                  <a:srgbClr val="002060"/>
                </a:solidFill>
                <a:latin typeface="Comic Sans MS" panose="030F0702030302020204" pitchFamily="66" charset="0"/>
              </a:rPr>
              <a:t>Corilicolo</a:t>
            </a:r>
            <a:r>
              <a:rPr lang="it-IT" dirty="0">
                <a:solidFill>
                  <a:srgbClr val="002060"/>
                </a:solidFill>
                <a:latin typeface="Comic Sans MS" panose="030F0702030302020204" pitchFamily="66" charset="0"/>
              </a:rPr>
              <a:t> Nazionale colmò un vuoto di </a:t>
            </a:r>
            <a:r>
              <a:rPr lang="it-IT" dirty="0" err="1">
                <a:solidFill>
                  <a:srgbClr val="002060"/>
                </a:solidFill>
                <a:latin typeface="Comic Sans MS" panose="030F0702030302020204" pitchFamily="66" charset="0"/>
              </a:rPr>
              <a:t>governance</a:t>
            </a:r>
            <a:r>
              <a:rPr lang="it-IT" dirty="0">
                <a:solidFill>
                  <a:srgbClr val="002060"/>
                </a:solidFill>
                <a:latin typeface="Comic Sans MS" panose="030F0702030302020204" pitchFamily="66" charset="0"/>
              </a:rPr>
              <a:t> in un settore </a:t>
            </a:r>
            <a:r>
              <a:rPr lang="it-IT" dirty="0" smtClean="0">
                <a:solidFill>
                  <a:srgbClr val="002060"/>
                </a:solidFill>
                <a:latin typeface="Comic Sans MS" panose="030F0702030302020204" pitchFamily="66" charset="0"/>
              </a:rPr>
              <a:t>strategico e lo stesso Piano </a:t>
            </a:r>
            <a:r>
              <a:rPr lang="it-IT" dirty="0" err="1">
                <a:solidFill>
                  <a:srgbClr val="002060"/>
                </a:solidFill>
                <a:latin typeface="Comic Sans MS" panose="030F0702030302020204" pitchFamily="66" charset="0"/>
              </a:rPr>
              <a:t>Corilicolo</a:t>
            </a:r>
            <a:r>
              <a:rPr lang="it-IT" dirty="0">
                <a:solidFill>
                  <a:srgbClr val="002060"/>
                </a:solidFill>
                <a:latin typeface="Comic Sans MS" panose="030F0702030302020204" pitchFamily="66" charset="0"/>
              </a:rPr>
              <a:t> 2010/2012 ha saputo affrontare le emergenze, i ritardi e dare una prospettiva. </a:t>
            </a:r>
            <a:r>
              <a:rPr lang="it-IT" dirty="0" smtClean="0">
                <a:solidFill>
                  <a:srgbClr val="002060"/>
                </a:solidFill>
                <a:latin typeface="Comic Sans MS" panose="030F0702030302020204" pitchFamily="66" charset="0"/>
              </a:rPr>
              <a:t>Negli </a:t>
            </a:r>
            <a:r>
              <a:rPr lang="it-IT" dirty="0">
                <a:solidFill>
                  <a:srgbClr val="002060"/>
                </a:solidFill>
                <a:latin typeface="Comic Sans MS" panose="030F0702030302020204" pitchFamily="66" charset="0"/>
              </a:rPr>
              <a:t>ultimi 5 anni siamo ripiombati in una situazione di vuoto e di smarrimento senza né una regia condivisa né un luogo di confronto vero come il Tavolo era </a:t>
            </a:r>
            <a:r>
              <a:rPr lang="it-IT" dirty="0" smtClean="0">
                <a:solidFill>
                  <a:srgbClr val="002060"/>
                </a:solidFill>
                <a:latin typeface="Comic Sans MS" panose="030F0702030302020204" pitchFamily="66" charset="0"/>
              </a:rPr>
              <a:t>diventato»</a:t>
            </a:r>
            <a:endParaRPr lang="it-IT" b="1" dirty="0">
              <a:solidFill>
                <a:srgbClr val="002060"/>
              </a:solidFill>
              <a:latin typeface="Comic Sans MS" panose="030F0702030302020204" pitchFamily="66" charset="0"/>
            </a:endParaRPr>
          </a:p>
        </p:txBody>
      </p:sp>
    </p:spTree>
    <p:extLst>
      <p:ext uri="{BB962C8B-B14F-4D97-AF65-F5344CB8AC3E}">
        <p14:creationId xmlns:p14="http://schemas.microsoft.com/office/powerpoint/2010/main" val="22089645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51555" y="485423"/>
            <a:ext cx="8124273" cy="6432530"/>
          </a:xfrm>
          <a:prstGeom prst="rect">
            <a:avLst/>
          </a:prstGeom>
          <a:noFill/>
        </p:spPr>
        <p:txBody>
          <a:bodyPr wrap="square" rtlCol="0">
            <a:spAutoFit/>
          </a:bodyPr>
          <a:lstStyle/>
          <a:p>
            <a:pPr marL="285750" indent="-285750" algn="just">
              <a:spcAft>
                <a:spcPts val="600"/>
              </a:spcAft>
              <a:buFont typeface="Arial" panose="020B0604020202020204" pitchFamily="34" charset="0"/>
              <a:buChar char="•"/>
            </a:pPr>
            <a:r>
              <a:rPr lang="it-IT" dirty="0" smtClean="0">
                <a:solidFill>
                  <a:srgbClr val="002060"/>
                </a:solidFill>
                <a:latin typeface="Comic Sans MS" panose="030F0702030302020204" pitchFamily="66" charset="0"/>
              </a:rPr>
              <a:t>I progetti commerciali posti in essere rischiano </a:t>
            </a:r>
            <a:r>
              <a:rPr lang="it-IT" dirty="0">
                <a:solidFill>
                  <a:srgbClr val="002060"/>
                </a:solidFill>
                <a:latin typeface="Comic Sans MS" panose="030F0702030302020204" pitchFamily="66" charset="0"/>
              </a:rPr>
              <a:t>di spostare le produzioni dalla collina alla pianura con conseguente abbandono delle aree interne meno produttive e a rischio idrogeologico e spopolamento. </a:t>
            </a:r>
            <a:endParaRPr lang="it-IT" dirty="0" smtClean="0">
              <a:solidFill>
                <a:srgbClr val="002060"/>
              </a:solidFill>
              <a:latin typeface="Comic Sans MS" panose="030F0702030302020204" pitchFamily="66" charset="0"/>
            </a:endParaRPr>
          </a:p>
          <a:p>
            <a:pPr marL="285750" indent="-285750" algn="just">
              <a:buFont typeface="Arial" panose="020B0604020202020204" pitchFamily="34" charset="0"/>
              <a:buChar char="•"/>
            </a:pPr>
            <a:r>
              <a:rPr lang="it-IT" dirty="0" smtClean="0">
                <a:solidFill>
                  <a:srgbClr val="002060"/>
                </a:solidFill>
                <a:latin typeface="Comic Sans MS" panose="030F0702030302020204" pitchFamily="66" charset="0"/>
              </a:rPr>
              <a:t>La </a:t>
            </a:r>
            <a:r>
              <a:rPr lang="it-IT" dirty="0">
                <a:solidFill>
                  <a:srgbClr val="002060"/>
                </a:solidFill>
                <a:latin typeface="Comic Sans MS" panose="030F0702030302020204" pitchFamily="66" charset="0"/>
              </a:rPr>
              <a:t>nocciola è sempre stata una risorsa economica per i nostri territori più </a:t>
            </a:r>
            <a:r>
              <a:rPr lang="it-IT" dirty="0" smtClean="0">
                <a:solidFill>
                  <a:srgbClr val="002060"/>
                </a:solidFill>
                <a:latin typeface="Comic Sans MS" panose="030F0702030302020204" pitchFamily="66" charset="0"/>
              </a:rPr>
              <a:t>difficili (aree interne) e spingere </a:t>
            </a:r>
            <a:r>
              <a:rPr lang="it-IT" dirty="0">
                <a:solidFill>
                  <a:srgbClr val="002060"/>
                </a:solidFill>
                <a:latin typeface="Comic Sans MS" panose="030F0702030302020204" pitchFamily="66" charset="0"/>
              </a:rPr>
              <a:t>le </a:t>
            </a:r>
            <a:r>
              <a:rPr lang="it-IT" dirty="0" smtClean="0">
                <a:solidFill>
                  <a:srgbClr val="002060"/>
                </a:solidFill>
                <a:latin typeface="Comic Sans MS" panose="030F0702030302020204" pitchFamily="66" charset="0"/>
              </a:rPr>
              <a:t>Regioni </a:t>
            </a:r>
            <a:r>
              <a:rPr lang="it-IT" dirty="0">
                <a:solidFill>
                  <a:srgbClr val="002060"/>
                </a:solidFill>
                <a:latin typeface="Comic Sans MS" panose="030F0702030302020204" pitchFamily="66" charset="0"/>
              </a:rPr>
              <a:t>italiane alla coltivazione in aree poco vocate ha un impatto dannoso per i territori, compromette la biodiversità, riduce le qualità sensoriali, aumenta i consumi idrici, impone una perfezione del prodotto che solo i fitofarmaci possono garantire, comporta un calo dei prezzi e altera i </a:t>
            </a:r>
            <a:r>
              <a:rPr lang="it-IT" dirty="0" smtClean="0">
                <a:solidFill>
                  <a:srgbClr val="002060"/>
                </a:solidFill>
                <a:latin typeface="Comic Sans MS" panose="030F0702030302020204" pitchFamily="66" charset="0"/>
              </a:rPr>
              <a:t>paesaggi!</a:t>
            </a:r>
            <a:r>
              <a:rPr lang="it-IT" sz="2400" dirty="0"/>
              <a:t> </a:t>
            </a:r>
            <a:endParaRPr lang="it-IT" sz="2400" dirty="0" smtClean="0"/>
          </a:p>
          <a:p>
            <a:pPr algn="just"/>
            <a:r>
              <a:rPr lang="it-IT" sz="2400" dirty="0" smtClean="0">
                <a:solidFill>
                  <a:srgbClr val="FF0000"/>
                </a:solidFill>
                <a:latin typeface="Comic Sans MS" panose="030F0702030302020204" pitchFamily="66" charset="0"/>
              </a:rPr>
              <a:t>Tutto ciò mentre si è alle prese con un’altra emergenza </a:t>
            </a:r>
            <a:r>
              <a:rPr lang="it-IT" sz="2400" dirty="0">
                <a:solidFill>
                  <a:srgbClr val="FF0000"/>
                </a:solidFill>
                <a:latin typeface="Comic Sans MS" panose="030F0702030302020204" pitchFamily="66" charset="0"/>
              </a:rPr>
              <a:t>nazionale </a:t>
            </a:r>
            <a:r>
              <a:rPr lang="it-IT" sz="2400" dirty="0" smtClean="0">
                <a:solidFill>
                  <a:srgbClr val="FF0000"/>
                </a:solidFill>
                <a:latin typeface="Comic Sans MS" panose="030F0702030302020204" pitchFamily="66" charset="0"/>
              </a:rPr>
              <a:t>relativa alla </a:t>
            </a:r>
            <a:r>
              <a:rPr lang="it-IT" sz="2400" dirty="0">
                <a:solidFill>
                  <a:srgbClr val="FF0000"/>
                </a:solidFill>
                <a:latin typeface="Comic Sans MS" panose="030F0702030302020204" pitchFamily="66" charset="0"/>
              </a:rPr>
              <a:t>cimice </a:t>
            </a:r>
            <a:r>
              <a:rPr lang="it-IT" sz="2400" dirty="0" smtClean="0">
                <a:solidFill>
                  <a:srgbClr val="FF0000"/>
                </a:solidFill>
                <a:latin typeface="Comic Sans MS" panose="030F0702030302020204" pitchFamily="66" charset="0"/>
              </a:rPr>
              <a:t>asiatica</a:t>
            </a:r>
          </a:p>
          <a:p>
            <a:pPr marL="285750" indent="-285750" algn="just">
              <a:spcAft>
                <a:spcPts val="600"/>
              </a:spcAft>
              <a:buFont typeface="Arial" panose="020B0604020202020204" pitchFamily="34" charset="0"/>
              <a:buChar char="•"/>
            </a:pPr>
            <a:r>
              <a:rPr lang="it-IT" dirty="0">
                <a:solidFill>
                  <a:srgbClr val="002060"/>
                </a:solidFill>
                <a:latin typeface="Comic Sans MS" panose="030F0702030302020204" pitchFamily="66" charset="0"/>
              </a:rPr>
              <a:t>necessità </a:t>
            </a:r>
            <a:r>
              <a:rPr lang="it-IT" dirty="0">
                <a:solidFill>
                  <a:srgbClr val="002060"/>
                </a:solidFill>
                <a:latin typeface="Comic Sans MS" panose="030F0702030302020204" pitchFamily="66" charset="0"/>
              </a:rPr>
              <a:t>di implementare progetti di ricerca e trasferimento di innovazione che devono assumere priorità nell’agenda di lavoro del </a:t>
            </a:r>
            <a:r>
              <a:rPr lang="it-IT" dirty="0" smtClean="0">
                <a:solidFill>
                  <a:srgbClr val="002060"/>
                </a:solidFill>
                <a:latin typeface="Comic Sans MS" panose="030F0702030302020204" pitchFamily="66" charset="0"/>
              </a:rPr>
              <a:t>Tavolo</a:t>
            </a:r>
          </a:p>
          <a:p>
            <a:pPr marL="285750" indent="-285750" algn="just">
              <a:buFont typeface="Arial" panose="020B0604020202020204" pitchFamily="34" charset="0"/>
              <a:buChar char="•"/>
            </a:pPr>
            <a:r>
              <a:rPr lang="it-IT" dirty="0">
                <a:solidFill>
                  <a:srgbClr val="002060"/>
                </a:solidFill>
                <a:latin typeface="Comic Sans MS" panose="030F0702030302020204" pitchFamily="66" charset="0"/>
              </a:rPr>
              <a:t>criticità del comparto </a:t>
            </a:r>
            <a:r>
              <a:rPr lang="it-IT" dirty="0">
                <a:solidFill>
                  <a:srgbClr val="002060"/>
                </a:solidFill>
                <a:latin typeface="Comic Sans MS" panose="030F0702030302020204" pitchFamily="66" charset="0"/>
              </a:rPr>
              <a:t>dalle aflatossine </a:t>
            </a:r>
            <a:r>
              <a:rPr lang="it-IT" dirty="0">
                <a:solidFill>
                  <a:srgbClr val="002060"/>
                </a:solidFill>
                <a:latin typeface="Comic Sans MS" panose="030F0702030302020204" pitchFamily="66" charset="0"/>
              </a:rPr>
              <a:t>ai danni provocati da ghiri, cinghiali e </a:t>
            </a:r>
            <a:r>
              <a:rPr lang="it-IT" dirty="0" smtClean="0">
                <a:solidFill>
                  <a:srgbClr val="002060"/>
                </a:solidFill>
                <a:latin typeface="Comic Sans MS" panose="030F0702030302020204" pitchFamily="66" charset="0"/>
              </a:rPr>
              <a:t>caprioli</a:t>
            </a:r>
          </a:p>
          <a:p>
            <a:pPr marL="285750" indent="-285750" algn="just">
              <a:buFont typeface="Arial" panose="020B0604020202020204" pitchFamily="34" charset="0"/>
              <a:buChar char="•"/>
            </a:pPr>
            <a:r>
              <a:rPr lang="it-IT" dirty="0">
                <a:solidFill>
                  <a:srgbClr val="002060"/>
                </a:solidFill>
                <a:latin typeface="Comic Sans MS" panose="030F0702030302020204" pitchFamily="66" charset="0"/>
              </a:rPr>
              <a:t>La nuova programmazione europea 2021/2027  assegna </a:t>
            </a:r>
            <a:r>
              <a:rPr lang="it-IT" dirty="0" smtClean="0">
                <a:solidFill>
                  <a:srgbClr val="002060"/>
                </a:solidFill>
                <a:latin typeface="Comic Sans MS" panose="030F0702030302020204" pitchFamily="66" charset="0"/>
              </a:rPr>
              <a:t>il ruolo </a:t>
            </a:r>
            <a:r>
              <a:rPr lang="it-IT" dirty="0">
                <a:solidFill>
                  <a:srgbClr val="002060"/>
                </a:solidFill>
                <a:latin typeface="Comic Sans MS" panose="030F0702030302020204" pitchFamily="66" charset="0"/>
              </a:rPr>
              <a:t>di programmazione strategica al Ministero, </a:t>
            </a:r>
            <a:r>
              <a:rPr lang="it-IT" dirty="0" smtClean="0">
                <a:solidFill>
                  <a:srgbClr val="002060"/>
                </a:solidFill>
                <a:latin typeface="Comic Sans MS" panose="030F0702030302020204" pitchFamily="66" charset="0"/>
              </a:rPr>
              <a:t>e </a:t>
            </a:r>
            <a:r>
              <a:rPr lang="it-IT" dirty="0">
                <a:solidFill>
                  <a:srgbClr val="002060"/>
                </a:solidFill>
                <a:latin typeface="Comic Sans MS" panose="030F0702030302020204" pitchFamily="66" charset="0"/>
              </a:rPr>
              <a:t>il Tavolo</a:t>
            </a:r>
            <a:br>
              <a:rPr lang="it-IT" dirty="0">
                <a:solidFill>
                  <a:srgbClr val="002060"/>
                </a:solidFill>
                <a:latin typeface="Comic Sans MS" panose="030F0702030302020204" pitchFamily="66" charset="0"/>
              </a:rPr>
            </a:br>
            <a:r>
              <a:rPr lang="it-IT" dirty="0">
                <a:solidFill>
                  <a:srgbClr val="002060"/>
                </a:solidFill>
                <a:latin typeface="Comic Sans MS" panose="030F0702030302020204" pitchFamily="66" charset="0"/>
              </a:rPr>
              <a:t>di Filiera potrebbe svolgere un’attività operativa nella definizione delle priorità del settore, in una logica nazionale, unitaria e condivisa</a:t>
            </a:r>
          </a:p>
          <a:p>
            <a:pPr algn="just"/>
            <a:endParaRPr lang="it-IT" sz="2400" dirty="0">
              <a:solidFill>
                <a:srgbClr val="FF0000"/>
              </a:solidFill>
              <a:latin typeface="Comic Sans MS" panose="030F0702030302020204" pitchFamily="66" charset="0"/>
              <a:cs typeface="Helvetica" panose="020B0604020202020204" pitchFamily="34" charset="0"/>
            </a:endParaRPr>
          </a:p>
        </p:txBody>
      </p:sp>
      <p:pic>
        <p:nvPicPr>
          <p:cNvPr id="5" name="Picture 5" descr="C:\Documents and Settings\giovannib.ferrarese.MIPAAF\Desktop\LOGO MIPAAF\logo-medioMIPAAF.tif">
            <a:extLst>
              <a:ext uri="{FF2B5EF4-FFF2-40B4-BE49-F238E27FC236}">
                <a16:creationId xmlns:a16="http://schemas.microsoft.com/office/drawing/2014/main" xmlns="" id="{7CC3CF52-F08B-4DE4-BEAA-C4C2B65AB985}"/>
              </a:ext>
            </a:extLst>
          </p:cNvPr>
          <p:cNvPicPr>
            <a:picLocks noChangeAspect="1" noChangeArrowheads="1"/>
          </p:cNvPicPr>
          <p:nvPr/>
        </p:nvPicPr>
        <p:blipFill>
          <a:blip r:embed="rId2" cstate="print"/>
          <a:srcRect/>
          <a:stretch>
            <a:fillRect/>
          </a:stretch>
        </p:blipFill>
        <p:spPr bwMode="auto">
          <a:xfrm>
            <a:off x="6976319" y="6111758"/>
            <a:ext cx="1599510" cy="687240"/>
          </a:xfrm>
          <a:prstGeom prst="rect">
            <a:avLst/>
          </a:prstGeom>
          <a:noFill/>
          <a:ln w="9525">
            <a:noFill/>
            <a:miter lim="800000"/>
            <a:headEnd/>
            <a:tailEnd/>
          </a:ln>
        </p:spPr>
      </p:pic>
    </p:spTree>
    <p:extLst>
      <p:ext uri="{BB962C8B-B14F-4D97-AF65-F5344CB8AC3E}">
        <p14:creationId xmlns:p14="http://schemas.microsoft.com/office/powerpoint/2010/main" val="274225802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99495" y="967409"/>
            <a:ext cx="8176334" cy="738664"/>
          </a:xfrm>
          <a:prstGeom prst="rect">
            <a:avLst/>
          </a:prstGeom>
          <a:noFill/>
        </p:spPr>
        <p:txBody>
          <a:bodyPr wrap="square" rtlCol="0">
            <a:spAutoFit/>
          </a:bodyPr>
          <a:lstStyle/>
          <a:p>
            <a:endParaRPr lang="it-IT" dirty="0"/>
          </a:p>
          <a:p>
            <a:endParaRPr lang="it-IT" sz="2400" dirty="0">
              <a:latin typeface="Helvetica" panose="020B0604020202020204" pitchFamily="34" charset="0"/>
              <a:cs typeface="Helvetica" panose="020B0604020202020204" pitchFamily="34" charset="0"/>
            </a:endParaRPr>
          </a:p>
        </p:txBody>
      </p:sp>
      <p:sp>
        <p:nvSpPr>
          <p:cNvPr id="4" name="CasellaDiTesto 3"/>
          <p:cNvSpPr txBox="1"/>
          <p:nvPr/>
        </p:nvSpPr>
        <p:spPr>
          <a:xfrm>
            <a:off x="967408" y="3836505"/>
            <a:ext cx="7142921" cy="1446550"/>
          </a:xfrm>
          <a:prstGeom prst="rect">
            <a:avLst/>
          </a:prstGeom>
          <a:noFill/>
        </p:spPr>
        <p:txBody>
          <a:bodyPr wrap="square" rtlCol="0">
            <a:spAutoFit/>
          </a:bodyPr>
          <a:lstStyle/>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a:p>
            <a:endParaRPr lang="it-IT" sz="2200" dirty="0">
              <a:latin typeface="Helvetica" panose="020B0604020202020204" pitchFamily="34" charset="0"/>
              <a:cs typeface="Helvetica" panose="020B0604020202020204" pitchFamily="34" charset="0"/>
            </a:endParaRPr>
          </a:p>
        </p:txBody>
      </p:sp>
      <p:pic>
        <p:nvPicPr>
          <p:cNvPr id="5" name="Picture 5" descr="C:\Documents and Settings\giovannib.ferrarese.MIPAAF\Desktop\LOGO MIPAAF\logo-medioMIPAAF.tif">
            <a:extLst>
              <a:ext uri="{FF2B5EF4-FFF2-40B4-BE49-F238E27FC236}">
                <a16:creationId xmlns:a16="http://schemas.microsoft.com/office/drawing/2014/main" xmlns="" id="{7CC3CF52-F08B-4DE4-BEAA-C4C2B65AB985}"/>
              </a:ext>
            </a:extLst>
          </p:cNvPr>
          <p:cNvPicPr>
            <a:picLocks noChangeAspect="1" noChangeArrowheads="1"/>
          </p:cNvPicPr>
          <p:nvPr/>
        </p:nvPicPr>
        <p:blipFill>
          <a:blip r:embed="rId2" cstate="print"/>
          <a:srcRect/>
          <a:stretch>
            <a:fillRect/>
          </a:stretch>
        </p:blipFill>
        <p:spPr bwMode="auto">
          <a:xfrm>
            <a:off x="6893783" y="5546971"/>
            <a:ext cx="1599510" cy="687240"/>
          </a:xfrm>
          <a:prstGeom prst="rect">
            <a:avLst/>
          </a:prstGeom>
          <a:noFill/>
          <a:ln w="9525">
            <a:noFill/>
            <a:miter lim="800000"/>
            <a:headEnd/>
            <a:tailEnd/>
          </a:ln>
        </p:spPr>
      </p:pic>
      <p:sp>
        <p:nvSpPr>
          <p:cNvPr id="3" name="Rettangolo 2"/>
          <p:cNvSpPr/>
          <p:nvPr/>
        </p:nvSpPr>
        <p:spPr>
          <a:xfrm>
            <a:off x="575733" y="474134"/>
            <a:ext cx="8000096" cy="1200329"/>
          </a:xfrm>
          <a:prstGeom prst="rect">
            <a:avLst/>
          </a:prstGeom>
        </p:spPr>
        <p:txBody>
          <a:bodyPr wrap="square">
            <a:spAutoFit/>
          </a:bodyPr>
          <a:lstStyle/>
          <a:p>
            <a:pPr algn="just"/>
            <a:r>
              <a:rPr lang="it-IT" b="1" dirty="0">
                <a:solidFill>
                  <a:srgbClr val="FF0000"/>
                </a:solidFill>
                <a:latin typeface="Comic Sans MS" panose="030F0702030302020204" pitchFamily="66" charset="0"/>
              </a:rPr>
              <a:t>“…. la diffusione “fuori area” del nocciolo non può essere programmata </a:t>
            </a:r>
            <a:r>
              <a:rPr lang="it-IT" b="1" dirty="0" smtClean="0">
                <a:solidFill>
                  <a:srgbClr val="FF0000"/>
                </a:solidFill>
                <a:latin typeface="Comic Sans MS" panose="030F0702030302020204" pitchFamily="66" charset="0"/>
              </a:rPr>
              <a:t>a tavolino</a:t>
            </a:r>
            <a:r>
              <a:rPr lang="it-IT" b="1" dirty="0">
                <a:solidFill>
                  <a:srgbClr val="FF0000"/>
                </a:solidFill>
                <a:latin typeface="Comic Sans MS" panose="030F0702030302020204" pitchFamily="66" charset="0"/>
              </a:rPr>
              <a:t>; occorre mettere al primo posto la conoscenza, l’esperienza, </a:t>
            </a:r>
            <a:r>
              <a:rPr lang="it-IT" b="1" dirty="0" smtClean="0">
                <a:solidFill>
                  <a:srgbClr val="FF0000"/>
                </a:solidFill>
                <a:latin typeface="Comic Sans MS" panose="030F0702030302020204" pitchFamily="66" charset="0"/>
              </a:rPr>
              <a:t>la ponderazione</a:t>
            </a:r>
            <a:r>
              <a:rPr lang="it-IT" b="1" dirty="0">
                <a:solidFill>
                  <a:srgbClr val="FF0000"/>
                </a:solidFill>
                <a:latin typeface="Comic Sans MS" panose="030F0702030302020204" pitchFamily="66" charset="0"/>
              </a:rPr>
              <a:t>, utilizzando anche gli attuali raffinati sistemi di analisi </a:t>
            </a:r>
            <a:r>
              <a:rPr lang="it-IT" b="1" dirty="0" smtClean="0">
                <a:solidFill>
                  <a:srgbClr val="FF0000"/>
                </a:solidFill>
                <a:latin typeface="Comic Sans MS" panose="030F0702030302020204" pitchFamily="66" charset="0"/>
              </a:rPr>
              <a:t>ambientale …. </a:t>
            </a:r>
            <a:r>
              <a:rPr lang="it-IT" b="1" dirty="0" err="1">
                <a:solidFill>
                  <a:srgbClr val="FF0000"/>
                </a:solidFill>
                <a:latin typeface="Comic Sans MS" panose="030F0702030302020204" pitchFamily="66" charset="0"/>
              </a:rPr>
              <a:t>Sansavini</a:t>
            </a:r>
            <a:r>
              <a:rPr lang="it-IT" b="1" dirty="0">
                <a:solidFill>
                  <a:srgbClr val="FF0000"/>
                </a:solidFill>
                <a:latin typeface="Comic Sans MS" panose="030F0702030302020204" pitchFamily="66" charset="0"/>
              </a:rPr>
              <a:t> S. (2017).</a:t>
            </a:r>
          </a:p>
        </p:txBody>
      </p:sp>
      <p:pic>
        <p:nvPicPr>
          <p:cNvPr id="6" name="Immagine 5"/>
          <p:cNvPicPr>
            <a:picLocks noChangeAspect="1"/>
          </p:cNvPicPr>
          <p:nvPr/>
        </p:nvPicPr>
        <p:blipFill>
          <a:blip r:embed="rId3"/>
          <a:stretch>
            <a:fillRect/>
          </a:stretch>
        </p:blipFill>
        <p:spPr>
          <a:xfrm>
            <a:off x="527080" y="1938379"/>
            <a:ext cx="8093601" cy="1923185"/>
          </a:xfrm>
          <a:prstGeom prst="rect">
            <a:avLst/>
          </a:prstGeom>
        </p:spPr>
      </p:pic>
      <p:pic>
        <p:nvPicPr>
          <p:cNvPr id="7" name="Immagine 6"/>
          <p:cNvPicPr>
            <a:picLocks noChangeAspect="1"/>
          </p:cNvPicPr>
          <p:nvPr/>
        </p:nvPicPr>
        <p:blipFill>
          <a:blip r:embed="rId4"/>
          <a:stretch>
            <a:fillRect/>
          </a:stretch>
        </p:blipFill>
        <p:spPr>
          <a:xfrm>
            <a:off x="527080" y="3836505"/>
            <a:ext cx="8048749" cy="2475183"/>
          </a:xfrm>
          <a:prstGeom prst="rect">
            <a:avLst/>
          </a:prstGeom>
        </p:spPr>
      </p:pic>
    </p:spTree>
    <p:extLst>
      <p:ext uri="{BB962C8B-B14F-4D97-AF65-F5344CB8AC3E}">
        <p14:creationId xmlns:p14="http://schemas.microsoft.com/office/powerpoint/2010/main" val="15089861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giovannib.ferrarese.MIPAAF\Desktop\PRODUZIONE\INTERVENTI\NOCCIOLE MONFERRATO per ALBERTO\0003.jpg"/>
          <p:cNvPicPr>
            <a:picLocks noChangeAspect="1" noChangeArrowheads="1"/>
          </p:cNvPicPr>
          <p:nvPr/>
        </p:nvPicPr>
        <p:blipFill>
          <a:blip r:embed="rId3" cstate="print">
            <a:lum bright="16000" contrast="-63000"/>
          </a:blip>
          <a:srcRect l="3106" r="2940"/>
          <a:stretch>
            <a:fillRect/>
          </a:stretch>
        </p:blipFill>
        <p:spPr bwMode="auto">
          <a:xfrm>
            <a:off x="461639" y="452761"/>
            <a:ext cx="7989904" cy="5779363"/>
          </a:xfrm>
          <a:prstGeom prst="rect">
            <a:avLst/>
          </a:prstGeom>
          <a:noFill/>
        </p:spPr>
      </p:pic>
      <p:sp>
        <p:nvSpPr>
          <p:cNvPr id="5" name="Rettangolo 4"/>
          <p:cNvSpPr/>
          <p:nvPr/>
        </p:nvSpPr>
        <p:spPr>
          <a:xfrm>
            <a:off x="2195736" y="2404913"/>
            <a:ext cx="4800364" cy="3493264"/>
          </a:xfrm>
          <a:prstGeom prst="rect">
            <a:avLst/>
          </a:prstGeom>
        </p:spPr>
        <p:txBody>
          <a:bodyPr>
            <a:spAutoFit/>
          </a:bodyPr>
          <a:lstStyle/>
          <a:p>
            <a:pPr algn="ctr" fontAlgn="auto">
              <a:spcBef>
                <a:spcPts val="0"/>
              </a:spcBef>
              <a:spcAft>
                <a:spcPts val="0"/>
              </a:spcAft>
              <a:buClr>
                <a:schemeClr val="accent3"/>
              </a:buClr>
              <a:defRPr/>
            </a:pPr>
            <a:endParaRPr lang="it-IT" sz="1100" dirty="0">
              <a:solidFill>
                <a:schemeClr val="accent1">
                  <a:lumMod val="50000"/>
                </a:schemeClr>
              </a:solidFill>
              <a:latin typeface="+mn-lt"/>
            </a:endParaRPr>
          </a:p>
          <a:p>
            <a:pPr algn="ctr" fontAlgn="auto">
              <a:spcBef>
                <a:spcPts val="0"/>
              </a:spcBef>
              <a:spcAft>
                <a:spcPts val="0"/>
              </a:spcAft>
              <a:buClr>
                <a:schemeClr val="accent3"/>
              </a:buClr>
              <a:defRPr/>
            </a:pPr>
            <a:endParaRPr lang="it-IT" sz="1100" dirty="0">
              <a:solidFill>
                <a:schemeClr val="accent1">
                  <a:lumMod val="50000"/>
                </a:schemeClr>
              </a:solidFill>
              <a:latin typeface="+mn-lt"/>
            </a:endParaRPr>
          </a:p>
          <a:p>
            <a:pPr algn="ctr" fontAlgn="auto">
              <a:spcBef>
                <a:spcPts val="0"/>
              </a:spcBef>
              <a:spcAft>
                <a:spcPts val="0"/>
              </a:spcAft>
              <a:buClr>
                <a:schemeClr val="accent3"/>
              </a:buClr>
              <a:defRPr/>
            </a:pPr>
            <a:endParaRPr lang="it-IT" sz="1100" dirty="0">
              <a:solidFill>
                <a:schemeClr val="accent1">
                  <a:lumMod val="50000"/>
                </a:schemeClr>
              </a:solidFill>
              <a:latin typeface="+mn-lt"/>
            </a:endParaRPr>
          </a:p>
          <a:p>
            <a:pPr algn="ctr" fontAlgn="auto">
              <a:spcBef>
                <a:spcPts val="0"/>
              </a:spcBef>
              <a:spcAft>
                <a:spcPts val="0"/>
              </a:spcAft>
              <a:buClr>
                <a:schemeClr val="accent3"/>
              </a:buClr>
              <a:defRPr/>
            </a:pPr>
            <a:endParaRPr lang="it-IT" sz="2400" dirty="0">
              <a:solidFill>
                <a:schemeClr val="accent1">
                  <a:lumMod val="50000"/>
                </a:schemeClr>
              </a:solidFill>
              <a:latin typeface="+mn-lt"/>
            </a:endParaRPr>
          </a:p>
          <a:p>
            <a:pPr algn="ctr" fontAlgn="auto">
              <a:spcBef>
                <a:spcPts val="0"/>
              </a:spcBef>
              <a:spcAft>
                <a:spcPts val="0"/>
              </a:spcAft>
              <a:buClr>
                <a:schemeClr val="accent3"/>
              </a:buClr>
              <a:defRPr/>
            </a:pPr>
            <a:r>
              <a:rPr lang="it-IT" sz="3200" b="1" dirty="0">
                <a:solidFill>
                  <a:srgbClr val="FFFF00"/>
                </a:solidFill>
                <a:latin typeface="Comic Sans MS" pitchFamily="66" charset="0"/>
              </a:rPr>
              <a:t>Grazie per l’attenzione </a:t>
            </a:r>
          </a:p>
          <a:p>
            <a:pPr algn="ctr" fontAlgn="auto">
              <a:spcBef>
                <a:spcPts val="0"/>
              </a:spcBef>
              <a:spcAft>
                <a:spcPts val="0"/>
              </a:spcAft>
              <a:buClr>
                <a:schemeClr val="accent3"/>
              </a:buClr>
              <a:defRPr/>
            </a:pPr>
            <a:endParaRPr lang="it-IT" sz="2400" dirty="0">
              <a:solidFill>
                <a:srgbClr val="FFFF00"/>
              </a:solidFill>
              <a:latin typeface="Comic Sans MS" pitchFamily="66" charset="0"/>
            </a:endParaRPr>
          </a:p>
          <a:p>
            <a:pPr algn="ctr" fontAlgn="auto">
              <a:spcBef>
                <a:spcPts val="0"/>
              </a:spcBef>
              <a:spcAft>
                <a:spcPts val="0"/>
              </a:spcAft>
              <a:buClr>
                <a:schemeClr val="accent3"/>
              </a:buClr>
              <a:defRPr/>
            </a:pPr>
            <a:endParaRPr lang="it-IT" sz="2400" dirty="0">
              <a:solidFill>
                <a:srgbClr val="FFFF00"/>
              </a:solidFill>
              <a:latin typeface="Comic Sans MS" pitchFamily="66" charset="0"/>
            </a:endParaRPr>
          </a:p>
          <a:p>
            <a:pPr algn="ctr" fontAlgn="auto">
              <a:spcBef>
                <a:spcPts val="0"/>
              </a:spcBef>
              <a:spcAft>
                <a:spcPts val="0"/>
              </a:spcAft>
              <a:buClr>
                <a:schemeClr val="accent3"/>
              </a:buClr>
              <a:defRPr/>
            </a:pPr>
            <a:r>
              <a:rPr lang="it-IT" sz="2000" b="1" dirty="0">
                <a:solidFill>
                  <a:srgbClr val="FFFF00"/>
                </a:solidFill>
                <a:latin typeface="Comic Sans MS" pitchFamily="66" charset="0"/>
              </a:rPr>
              <a:t>Alberto Manzo</a:t>
            </a:r>
          </a:p>
          <a:p>
            <a:pPr algn="ctr" fontAlgn="auto">
              <a:spcBef>
                <a:spcPts val="0"/>
              </a:spcBef>
              <a:spcAft>
                <a:spcPts val="0"/>
              </a:spcAft>
              <a:buClr>
                <a:schemeClr val="accent3"/>
              </a:buClr>
              <a:defRPr/>
            </a:pPr>
            <a:endParaRPr lang="it-IT" sz="800" b="1" dirty="0">
              <a:solidFill>
                <a:srgbClr val="FFFF00"/>
              </a:solidFill>
              <a:latin typeface="Comic Sans MS" pitchFamily="66" charset="0"/>
            </a:endParaRPr>
          </a:p>
          <a:p>
            <a:pPr algn="ctr" fontAlgn="auto">
              <a:spcBef>
                <a:spcPts val="0"/>
              </a:spcBef>
              <a:spcAft>
                <a:spcPts val="0"/>
              </a:spcAft>
              <a:buClr>
                <a:schemeClr val="accent3"/>
              </a:buClr>
              <a:defRPr/>
            </a:pPr>
            <a:r>
              <a:rPr lang="it-IT" sz="1200" b="1" dirty="0">
                <a:solidFill>
                  <a:srgbClr val="FFFF00"/>
                </a:solidFill>
                <a:latin typeface="Comic Sans MS" pitchFamily="66" charset="0"/>
              </a:rPr>
              <a:t>DIREZIONE GENERALE PER LA PROMOZIONE DELLA QUALITA’ AGROALIMENTARE E DELL’IPPICA</a:t>
            </a:r>
          </a:p>
          <a:p>
            <a:pPr algn="ctr" fontAlgn="auto">
              <a:spcBef>
                <a:spcPts val="0"/>
              </a:spcBef>
              <a:spcAft>
                <a:spcPts val="0"/>
              </a:spcAft>
              <a:buClr>
                <a:schemeClr val="accent3"/>
              </a:buClr>
              <a:defRPr/>
            </a:pPr>
            <a:endParaRPr lang="it-IT" sz="800" b="1" dirty="0">
              <a:solidFill>
                <a:srgbClr val="FFFF00"/>
              </a:solidFill>
              <a:latin typeface="Comic Sans MS" pitchFamily="66" charset="0"/>
            </a:endParaRPr>
          </a:p>
          <a:p>
            <a:pPr algn="ctr" fontAlgn="auto">
              <a:spcBef>
                <a:spcPts val="0"/>
              </a:spcBef>
              <a:spcAft>
                <a:spcPts val="0"/>
              </a:spcAft>
              <a:buClr>
                <a:schemeClr val="accent3"/>
              </a:buClr>
              <a:defRPr/>
            </a:pPr>
            <a:r>
              <a:rPr lang="it-IT" sz="1200" b="1" dirty="0">
                <a:solidFill>
                  <a:srgbClr val="FFFF00"/>
                </a:solidFill>
                <a:latin typeface="Comic Sans MS" pitchFamily="66" charset="0"/>
              </a:rPr>
              <a:t>a.manzo@politicheagricole.it</a:t>
            </a:r>
          </a:p>
          <a:p>
            <a:pPr algn="ctr" fontAlgn="auto">
              <a:spcBef>
                <a:spcPts val="0"/>
              </a:spcBef>
              <a:spcAft>
                <a:spcPts val="0"/>
              </a:spcAft>
              <a:buClr>
                <a:schemeClr val="accent3"/>
              </a:buClr>
              <a:defRPr/>
            </a:pPr>
            <a:r>
              <a:rPr lang="it-IT" sz="1200" b="1" dirty="0">
                <a:solidFill>
                  <a:srgbClr val="FFFF00"/>
                </a:solidFill>
                <a:latin typeface="Comic Sans MS" pitchFamily="66" charset="0"/>
              </a:rPr>
              <a:t>06 46656100</a:t>
            </a:r>
          </a:p>
        </p:txBody>
      </p:sp>
      <p:pic>
        <p:nvPicPr>
          <p:cNvPr id="7" name="Picture 5" descr="C:\Documents and Settings\giovannib.ferrarese.MIPAAF\Desktop\LOGO MIPAAF\logo-medioMIPAAF.tif"/>
          <p:cNvPicPr>
            <a:picLocks noChangeAspect="1" noChangeArrowheads="1"/>
          </p:cNvPicPr>
          <p:nvPr/>
        </p:nvPicPr>
        <p:blipFill>
          <a:blip r:embed="rId4" cstate="print"/>
          <a:srcRect/>
          <a:stretch>
            <a:fillRect/>
          </a:stretch>
        </p:blipFill>
        <p:spPr bwMode="auto">
          <a:xfrm>
            <a:off x="7130687" y="5782516"/>
            <a:ext cx="1599510" cy="68724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2000"/>
                                        <p:tgtEl>
                                          <p:spTgt spid="5">
                                            <p:txEl>
                                              <p:pRg st="4" end="4"/>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5">
                                            <p:txEl>
                                              <p:pRg st="7" end="7"/>
                                            </p:txEl>
                                          </p:spTgt>
                                        </p:tgtEl>
                                        <p:attrNameLst>
                                          <p:attrName>style.visibility</p:attrName>
                                        </p:attrNameLst>
                                      </p:cBhvr>
                                      <p:to>
                                        <p:strVal val="visible"/>
                                      </p:to>
                                    </p:set>
                                    <p:animEffect transition="in" filter="fade">
                                      <p:cBhvr>
                                        <p:cTn id="11" dur="2000"/>
                                        <p:tgtEl>
                                          <p:spTgt spid="5">
                                            <p:txEl>
                                              <p:pRg st="7" end="7"/>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5">
                                            <p:txEl>
                                              <p:pRg st="9" end="9"/>
                                            </p:txEl>
                                          </p:spTgt>
                                        </p:tgtEl>
                                        <p:attrNameLst>
                                          <p:attrName>style.visibility</p:attrName>
                                        </p:attrNameLst>
                                      </p:cBhvr>
                                      <p:to>
                                        <p:strVal val="visible"/>
                                      </p:to>
                                    </p:set>
                                    <p:animEffect transition="in" filter="fade">
                                      <p:cBhvr>
                                        <p:cTn id="15" dur="2000"/>
                                        <p:tgtEl>
                                          <p:spTgt spid="5">
                                            <p:txEl>
                                              <p:pRg st="9" end="9"/>
                                            </p:txEl>
                                          </p:spTgt>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5">
                                            <p:txEl>
                                              <p:pRg st="11" end="11"/>
                                            </p:txEl>
                                          </p:spTgt>
                                        </p:tgtEl>
                                        <p:attrNameLst>
                                          <p:attrName>style.visibility</p:attrName>
                                        </p:attrNameLst>
                                      </p:cBhvr>
                                      <p:to>
                                        <p:strVal val="visible"/>
                                      </p:to>
                                    </p:set>
                                    <p:animEffect transition="in" filter="fade">
                                      <p:cBhvr>
                                        <p:cTn id="19" dur="2000"/>
                                        <p:tgtEl>
                                          <p:spTgt spid="5">
                                            <p:txEl>
                                              <p:pRg st="11" end="11"/>
                                            </p:txEl>
                                          </p:spTgt>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5">
                                            <p:txEl>
                                              <p:pRg st="12" end="12"/>
                                            </p:txEl>
                                          </p:spTgt>
                                        </p:tgtEl>
                                        <p:attrNameLst>
                                          <p:attrName>style.visibility</p:attrName>
                                        </p:attrNameLst>
                                      </p:cBhvr>
                                      <p:to>
                                        <p:strVal val="visible"/>
                                      </p:to>
                                    </p:set>
                                    <p:animEffect transition="in" filter="fade">
                                      <p:cBhvr>
                                        <p:cTn id="23" dur="2000"/>
                                        <p:tgtEl>
                                          <p:spTgt spid="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Modello Ersaf" ma:contentTypeID="0x010100FA5EF672D4CDE54FAE3B99E904ACE78B00BC2E128192B7434692400FD0E3E072AA" ma:contentTypeVersion="3" ma:contentTypeDescription="Modello Ersaf" ma:contentTypeScope="" ma:versionID="aadc1aa499bbcc7b86460dfcbf9bbf40">
  <xsd:schema xmlns:xsd="http://www.w3.org/2001/XMLSchema" xmlns:xs="http://www.w3.org/2001/XMLSchema" xmlns:p="http://schemas.microsoft.com/office/2006/metadata/properties" xmlns:ns2="5c4cbe5c-bb0c-4011-83ca-442b08e75f1d" targetNamespace="http://schemas.microsoft.com/office/2006/metadata/properties" ma:root="true" ma:fieldsID="de2067d975cc932122bb1fe267b25253" ns2:_="">
    <xsd:import namespace="5c4cbe5c-bb0c-4011-83ca-442b08e75f1d"/>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4cbe5c-bb0c-4011-83ca-442b08e75f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5BE3B2D-FB73-496F-916F-A8DA003EE763}">
  <ds:schemaRefs>
    <ds:schemaRef ds:uri="http://schemas.microsoft.com/sharepoint/v3/contenttype/forms"/>
  </ds:schemaRefs>
</ds:datastoreItem>
</file>

<file path=customXml/itemProps2.xml><?xml version="1.0" encoding="utf-8"?>
<ds:datastoreItem xmlns:ds="http://schemas.openxmlformats.org/officeDocument/2006/customXml" ds:itemID="{B06CED51-66C3-4261-9A91-BB6101F68C98}">
  <ds:schemaRefs>
    <ds:schemaRef ds:uri="http://purl.org/dc/terms/"/>
    <ds:schemaRef ds:uri="http://schemas.microsoft.com/office/2006/documentManagement/types"/>
    <ds:schemaRef ds:uri="http://purl.org/dc/elements/1.1/"/>
    <ds:schemaRef ds:uri="http://purl.org/dc/dcmitype/"/>
    <ds:schemaRef ds:uri="http://www.w3.org/XML/1998/namespace"/>
    <ds:schemaRef ds:uri="http://schemas.microsoft.com/office/2006/metadata/properties"/>
    <ds:schemaRef ds:uri="http://schemas.microsoft.com/office/infopath/2007/PartnerControls"/>
    <ds:schemaRef ds:uri="http://schemas.openxmlformats.org/package/2006/metadata/core-properties"/>
    <ds:schemaRef ds:uri="5c4cbe5c-bb0c-4011-83ca-442b08e75f1d"/>
  </ds:schemaRefs>
</ds:datastoreItem>
</file>

<file path=customXml/itemProps3.xml><?xml version="1.0" encoding="utf-8"?>
<ds:datastoreItem xmlns:ds="http://schemas.openxmlformats.org/officeDocument/2006/customXml" ds:itemID="{E35798EC-8EE7-4186-BEAF-A5587B6082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4cbe5c-bb0c-4011-83ca-442b08e75f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445</TotalTime>
  <Words>2825</Words>
  <Application>Microsoft Office PowerPoint</Application>
  <PresentationFormat>Presentazione su schermo (4:3)</PresentationFormat>
  <Paragraphs>507</Paragraphs>
  <Slides>40</Slides>
  <Notes>6</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40</vt:i4>
      </vt:variant>
    </vt:vector>
  </HeadingPairs>
  <TitlesOfParts>
    <vt:vector size="50" baseType="lpstr">
      <vt:lpstr>Arial Unicode MS</vt:lpstr>
      <vt:lpstr>Arial</vt:lpstr>
      <vt:lpstr>Calibri</vt:lpstr>
      <vt:lpstr>Calibri Light</vt:lpstr>
      <vt:lpstr>Comic Sans MS</vt:lpstr>
      <vt:lpstr>Corbel</vt:lpstr>
      <vt:lpstr>Helvetica</vt:lpstr>
      <vt:lpstr>Times New Roman</vt:lpstr>
      <vt:lpstr>Verdana</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Caratteristiche agronomiche della Tonda Francescana®</vt:lpstr>
      <vt:lpstr>Noccioleto di 4 anni nel Comune di Deruta (PG) della Università di Perugia, Dipartimento di Scienze Agrarie, Alimentari e Ambientali, condotto dalla Unità di Ricerca “Colture Arboree”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L’Italia è al centro della filiera corilicola mondiale</vt:lpstr>
      <vt:lpstr>Negli ultimi anni…</vt:lpstr>
      <vt:lpstr>Negli ultimi anni…</vt:lpstr>
      <vt:lpstr>La produzione rimane concentrata…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PPTX 4-3 copertina e interna</dc:title>
  <dc:creator>Utente di Microsoft Office</dc:creator>
  <cp:lastModifiedBy>Manzo Alberto</cp:lastModifiedBy>
  <cp:revision>55</cp:revision>
  <cp:lastPrinted>2019-10-07T11:12:56Z</cp:lastPrinted>
  <dcterms:created xsi:type="dcterms:W3CDTF">2018-03-19T14:31:24Z</dcterms:created>
  <dcterms:modified xsi:type="dcterms:W3CDTF">2019-10-07T11:20:12Z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0x010100FA5EF672D4CDE54FAE3B99E904ACE78B00BC2E128192B7434692400FD0E3E072AA</vt:lpwstr>
  </property>
</Properties>
</file>